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9"/>
  </p:notesMasterIdLst>
  <p:sldIdLst>
    <p:sldId id="424" r:id="rId2"/>
    <p:sldId id="362" r:id="rId3"/>
    <p:sldId id="425" r:id="rId4"/>
    <p:sldId id="426" r:id="rId5"/>
    <p:sldId id="427" r:id="rId6"/>
    <p:sldId id="428" r:id="rId7"/>
    <p:sldId id="429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shelf Symbol 2" pitchFamily="2" charset="2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shelf Symbol 2" pitchFamily="2" charset="2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shelf Symbol 2" pitchFamily="2" charset="2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shelf Symbol 2" pitchFamily="2" charset="2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shelf Symbol 2" pitchFamily="2" charset="2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Bookshelf Symbol 2" pitchFamily="2" charset="2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Bookshelf Symbol 2" pitchFamily="2" charset="2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Bookshelf Symbol 2" pitchFamily="2" charset="2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Bookshelf Symbol 2" pitchFamily="2" charset="2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96">
          <p15:clr>
            <a:srgbClr val="A4A3A4"/>
          </p15:clr>
        </p15:guide>
        <p15:guide id="2" orient="horz" pos="3888">
          <p15:clr>
            <a:srgbClr val="A4A3A4"/>
          </p15:clr>
        </p15:guide>
        <p15:guide id="3" pos="288">
          <p15:clr>
            <a:srgbClr val="A4A3A4"/>
          </p15:clr>
        </p15:guide>
        <p15:guide id="4" pos="54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7C97"/>
    <a:srgbClr val="D7791B"/>
    <a:srgbClr val="4C7816"/>
    <a:srgbClr val="528218"/>
    <a:srgbClr val="B6CEAA"/>
    <a:srgbClr val="ADC8A0"/>
    <a:srgbClr val="CD8019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15" autoAdjust="0"/>
    <p:restoredTop sz="86413" autoAdjust="0"/>
  </p:normalViewPr>
  <p:slideViewPr>
    <p:cSldViewPr>
      <p:cViewPr varScale="1">
        <p:scale>
          <a:sx n="90" d="100"/>
          <a:sy n="90" d="100"/>
        </p:scale>
        <p:origin x="1638" y="84"/>
      </p:cViewPr>
      <p:guideLst>
        <p:guide orient="horz" pos="1296"/>
        <p:guide orient="horz" pos="3888"/>
        <p:guide pos="288"/>
        <p:guide pos="5472"/>
      </p:guideLst>
    </p:cSldViewPr>
  </p:slideViewPr>
  <p:outlineViewPr>
    <p:cViewPr>
      <p:scale>
        <a:sx n="33" d="100"/>
        <a:sy n="33" d="100"/>
      </p:scale>
      <p:origin x="0" y="-95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F54F01C-9DAE-4834-B3FA-3D4760BB017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40470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Bookshelf Symbol 2" pitchFamily="2" charset="2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Bookshelf Symbol 2" pitchFamily="2" charset="2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Bookshelf Symbol 2" pitchFamily="2" charset="2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Bookshelf Symbol 2" pitchFamily="2" charset="2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Bookshelf Symbol 2" pitchFamily="2" charset="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shelf Symbol 2" pitchFamily="2" charset="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shelf Symbol 2" pitchFamily="2" charset="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shelf Symbol 2" pitchFamily="2" charset="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shelf Symbol 2" pitchFamily="2" charset="2"/>
              </a:defRPr>
            </a:lvl9pPr>
          </a:lstStyle>
          <a:p>
            <a:pPr algn="r"/>
            <a:fld id="{A9C20A67-9360-415D-8A66-BED502C09899}" type="slidenum">
              <a:rPr lang="en-US" altLang="en-US" sz="1200">
                <a:latin typeface="Arial" panose="020B0604020202020204" pitchFamily="34" charset="0"/>
              </a:rPr>
              <a:pPr algn="r"/>
              <a:t>1</a:t>
            </a:fld>
            <a:endParaRPr lang="en-US" altLang="en-US" sz="1200" dirty="0">
              <a:latin typeface="Arial" panose="020B0604020202020204" pitchFamily="34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784951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Bookshelf Symbol 2" pitchFamily="2" charset="2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Bookshelf Symbol 2" pitchFamily="2" charset="2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Bookshelf Symbol 2" pitchFamily="2" charset="2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Bookshelf Symbol 2" pitchFamily="2" charset="2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Bookshelf Symbol 2" pitchFamily="2" charset="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shelf Symbol 2" pitchFamily="2" charset="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shelf Symbol 2" pitchFamily="2" charset="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shelf Symbol 2" pitchFamily="2" charset="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shelf Symbol 2" pitchFamily="2" charset="2"/>
              </a:defRPr>
            </a:lvl9pPr>
          </a:lstStyle>
          <a:p>
            <a:pPr algn="r"/>
            <a:fld id="{195455FB-0CCA-4344-9073-52441C2645F4}" type="slidenum">
              <a:rPr lang="en-US" altLang="en-US" sz="1200">
                <a:latin typeface="Arial" panose="020B0604020202020204" pitchFamily="34" charset="0"/>
              </a:rPr>
              <a:pPr algn="r"/>
              <a:t>2</a:t>
            </a:fld>
            <a:endParaRPr lang="en-US" altLang="en-US" sz="1200" dirty="0">
              <a:latin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233649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Bookshelf Symbol 2" pitchFamily="2" charset="2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Bookshelf Symbol 2" pitchFamily="2" charset="2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Bookshelf Symbol 2" pitchFamily="2" charset="2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Bookshelf Symbol 2" pitchFamily="2" charset="2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Bookshelf Symbol 2" pitchFamily="2" charset="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shelf Symbol 2" pitchFamily="2" charset="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shelf Symbol 2" pitchFamily="2" charset="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shelf Symbol 2" pitchFamily="2" charset="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shelf Symbol 2" pitchFamily="2" charset="2"/>
              </a:defRPr>
            </a:lvl9pPr>
          </a:lstStyle>
          <a:p>
            <a:pPr algn="r"/>
            <a:fld id="{195455FB-0CCA-4344-9073-52441C2645F4}" type="slidenum">
              <a:rPr lang="en-US" altLang="en-US" sz="1200">
                <a:latin typeface="Arial" panose="020B0604020202020204" pitchFamily="34" charset="0"/>
              </a:rPr>
              <a:pPr algn="r"/>
              <a:t>3</a:t>
            </a:fld>
            <a:endParaRPr lang="en-US" altLang="en-US" sz="1200" dirty="0">
              <a:latin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483059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Bookshelf Symbol 2" pitchFamily="2" charset="2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Bookshelf Symbol 2" pitchFamily="2" charset="2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Bookshelf Symbol 2" pitchFamily="2" charset="2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Bookshelf Symbol 2" pitchFamily="2" charset="2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Bookshelf Symbol 2" pitchFamily="2" charset="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shelf Symbol 2" pitchFamily="2" charset="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shelf Symbol 2" pitchFamily="2" charset="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shelf Symbol 2" pitchFamily="2" charset="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shelf Symbol 2" pitchFamily="2" charset="2"/>
              </a:defRPr>
            </a:lvl9pPr>
          </a:lstStyle>
          <a:p>
            <a:pPr algn="r"/>
            <a:fld id="{195455FB-0CCA-4344-9073-52441C2645F4}" type="slidenum">
              <a:rPr lang="en-US" altLang="en-US" sz="1200">
                <a:latin typeface="Arial" panose="020B0604020202020204" pitchFamily="34" charset="0"/>
              </a:rPr>
              <a:pPr algn="r"/>
              <a:t>4</a:t>
            </a:fld>
            <a:endParaRPr lang="en-US" altLang="en-US" sz="1200" dirty="0">
              <a:latin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426700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Bookshelf Symbol 2" pitchFamily="2" charset="2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Bookshelf Symbol 2" pitchFamily="2" charset="2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Bookshelf Symbol 2" pitchFamily="2" charset="2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Bookshelf Symbol 2" pitchFamily="2" charset="2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Bookshelf Symbol 2" pitchFamily="2" charset="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shelf Symbol 2" pitchFamily="2" charset="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shelf Symbol 2" pitchFamily="2" charset="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shelf Symbol 2" pitchFamily="2" charset="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shelf Symbol 2" pitchFamily="2" charset="2"/>
              </a:defRPr>
            </a:lvl9pPr>
          </a:lstStyle>
          <a:p>
            <a:pPr algn="r"/>
            <a:fld id="{195455FB-0CCA-4344-9073-52441C2645F4}" type="slidenum">
              <a:rPr lang="en-US" altLang="en-US" sz="1200">
                <a:latin typeface="Arial" panose="020B0604020202020204" pitchFamily="34" charset="0"/>
              </a:rPr>
              <a:pPr algn="r"/>
              <a:t>5</a:t>
            </a:fld>
            <a:endParaRPr lang="en-US" altLang="en-US" sz="1200" dirty="0">
              <a:latin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786459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Bookshelf Symbol 2" pitchFamily="2" charset="2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Bookshelf Symbol 2" pitchFamily="2" charset="2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Bookshelf Symbol 2" pitchFamily="2" charset="2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Bookshelf Symbol 2" pitchFamily="2" charset="2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Bookshelf Symbol 2" pitchFamily="2" charset="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shelf Symbol 2" pitchFamily="2" charset="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shelf Symbol 2" pitchFamily="2" charset="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shelf Symbol 2" pitchFamily="2" charset="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shelf Symbol 2" pitchFamily="2" charset="2"/>
              </a:defRPr>
            </a:lvl9pPr>
          </a:lstStyle>
          <a:p>
            <a:pPr algn="r"/>
            <a:fld id="{195455FB-0CCA-4344-9073-52441C2645F4}" type="slidenum">
              <a:rPr lang="en-US" altLang="en-US" sz="1200">
                <a:latin typeface="Arial" panose="020B0604020202020204" pitchFamily="34" charset="0"/>
              </a:rPr>
              <a:pPr algn="r"/>
              <a:t>6</a:t>
            </a:fld>
            <a:endParaRPr lang="en-US" altLang="en-US" sz="1200" dirty="0">
              <a:latin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587865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Bookshelf Symbol 2" pitchFamily="2" charset="2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Bookshelf Symbol 2" pitchFamily="2" charset="2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Bookshelf Symbol 2" pitchFamily="2" charset="2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Bookshelf Symbol 2" pitchFamily="2" charset="2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Bookshelf Symbol 2" pitchFamily="2" charset="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shelf Symbol 2" pitchFamily="2" charset="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shelf Symbol 2" pitchFamily="2" charset="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shelf Symbol 2" pitchFamily="2" charset="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shelf Symbol 2" pitchFamily="2" charset="2"/>
              </a:defRPr>
            </a:lvl9pPr>
          </a:lstStyle>
          <a:p>
            <a:pPr algn="r"/>
            <a:fld id="{195455FB-0CCA-4344-9073-52441C2645F4}" type="slidenum">
              <a:rPr lang="en-US" altLang="en-US" sz="1200">
                <a:latin typeface="Arial" panose="020B0604020202020204" pitchFamily="34" charset="0"/>
              </a:rPr>
              <a:pPr algn="r"/>
              <a:t>7</a:t>
            </a:fld>
            <a:endParaRPr lang="en-US" altLang="en-US" sz="1200" dirty="0">
              <a:latin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78192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pearson_ppt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92850"/>
            <a:ext cx="12954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2"/>
          <p:cNvSpPr>
            <a:spLocks noChangeShapeType="1"/>
          </p:cNvSpPr>
          <p:nvPr userDrawn="1"/>
        </p:nvSpPr>
        <p:spPr bwMode="auto">
          <a:xfrm>
            <a:off x="0" y="2667000"/>
            <a:ext cx="4953000" cy="0"/>
          </a:xfrm>
          <a:prstGeom prst="line">
            <a:avLst/>
          </a:prstGeom>
          <a:noFill/>
          <a:ln w="12700">
            <a:solidFill>
              <a:srgbClr val="077C9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" name="Text Box 14" descr="Pink tissue paper"/>
          <p:cNvSpPr txBox="1">
            <a:spLocks noChangeArrowheads="1"/>
          </p:cNvSpPr>
          <p:nvPr userDrawn="1"/>
        </p:nvSpPr>
        <p:spPr bwMode="auto">
          <a:xfrm>
            <a:off x="533400" y="304800"/>
            <a:ext cx="5334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Bookshelf Symbol 2" pitchFamily="2" charset="2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Bookshelf Symbol 2" pitchFamily="2" charset="2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Bookshelf Symbol 2" pitchFamily="2" charset="2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Bookshelf Symbol 2" pitchFamily="2" charset="2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Bookshelf Symbol 2" pitchFamily="2" charset="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shelf Symbol 2" pitchFamily="2" charset="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shelf Symbol 2" pitchFamily="2" charset="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shelf Symbol 2" pitchFamily="2" charset="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shelf Symbol 2" pitchFamily="2" charset="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4200" b="1" dirty="0">
                <a:solidFill>
                  <a:srgbClr val="4C7816"/>
                </a:solidFill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7" name="Text Box 15" descr="Pink tissue paper"/>
          <p:cNvSpPr txBox="1">
            <a:spLocks noChangeArrowheads="1"/>
          </p:cNvSpPr>
          <p:nvPr userDrawn="1"/>
        </p:nvSpPr>
        <p:spPr bwMode="auto">
          <a:xfrm>
            <a:off x="304800" y="2057400"/>
            <a:ext cx="83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Bookshelf Symbol 2" pitchFamily="2" charset="2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Bookshelf Symbol 2" pitchFamily="2" charset="2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Bookshelf Symbol 2" pitchFamily="2" charset="2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Bookshelf Symbol 2" pitchFamily="2" charset="2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Bookshelf Symbol 2" pitchFamily="2" charset="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shelf Symbol 2" pitchFamily="2" charset="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shelf Symbol 2" pitchFamily="2" charset="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shelf Symbol 2" pitchFamily="2" charset="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shelf Symbol 2" pitchFamily="2" charset="2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CD8019"/>
                </a:solidFill>
                <a:latin typeface="Arial" panose="020B0604020202020204" pitchFamily="34" charset="0"/>
              </a:rPr>
              <a:t>3.2</a:t>
            </a:r>
          </a:p>
        </p:txBody>
      </p:sp>
      <p:sp>
        <p:nvSpPr>
          <p:cNvPr id="8" name="Line 21"/>
          <p:cNvSpPr>
            <a:spLocks noChangeShapeType="1"/>
          </p:cNvSpPr>
          <p:nvPr userDrawn="1"/>
        </p:nvSpPr>
        <p:spPr bwMode="auto">
          <a:xfrm rot="5400000" flipH="1">
            <a:off x="4572000" y="-4343400"/>
            <a:ext cx="0" cy="9144000"/>
          </a:xfrm>
          <a:prstGeom prst="line">
            <a:avLst/>
          </a:prstGeom>
          <a:noFill/>
          <a:ln w="63500">
            <a:solidFill>
              <a:srgbClr val="077C9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" name="Line 23"/>
          <p:cNvSpPr>
            <a:spLocks noChangeShapeType="1"/>
          </p:cNvSpPr>
          <p:nvPr userDrawn="1"/>
        </p:nvSpPr>
        <p:spPr bwMode="auto">
          <a:xfrm rot="5400000" flipH="1">
            <a:off x="762000" y="701675"/>
            <a:ext cx="0" cy="609600"/>
          </a:xfrm>
          <a:prstGeom prst="line">
            <a:avLst/>
          </a:prstGeom>
          <a:noFill/>
          <a:ln w="38100">
            <a:solidFill>
              <a:srgbClr val="B6CEA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" name="Line 24"/>
          <p:cNvSpPr>
            <a:spLocks noChangeShapeType="1"/>
          </p:cNvSpPr>
          <p:nvPr userDrawn="1"/>
        </p:nvSpPr>
        <p:spPr bwMode="auto">
          <a:xfrm rot="16200000" flipH="1" flipV="1">
            <a:off x="-19050" y="495300"/>
            <a:ext cx="990600" cy="0"/>
          </a:xfrm>
          <a:prstGeom prst="line">
            <a:avLst/>
          </a:prstGeom>
          <a:noFill/>
          <a:ln w="38100">
            <a:solidFill>
              <a:srgbClr val="B6CEA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" name="Freeform 31"/>
          <p:cNvSpPr>
            <a:spLocks/>
          </p:cNvSpPr>
          <p:nvPr userDrawn="1"/>
        </p:nvSpPr>
        <p:spPr bwMode="auto">
          <a:xfrm>
            <a:off x="0" y="2057400"/>
            <a:ext cx="1143000" cy="609600"/>
          </a:xfrm>
          <a:custGeom>
            <a:avLst/>
            <a:gdLst>
              <a:gd name="T0" fmla="*/ 0 w 96"/>
              <a:gd name="T1" fmla="*/ 0 h 192"/>
              <a:gd name="T2" fmla="*/ 1143000 w 96"/>
              <a:gd name="T3" fmla="*/ 0 h 192"/>
              <a:gd name="T4" fmla="*/ 1143000 w 96"/>
              <a:gd name="T5" fmla="*/ 609600 h 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6" h="192">
                <a:moveTo>
                  <a:pt x="0" y="0"/>
                </a:moveTo>
                <a:lnTo>
                  <a:pt x="96" y="0"/>
                </a:lnTo>
                <a:lnTo>
                  <a:pt x="96" y="192"/>
                </a:lnTo>
              </a:path>
            </a:pathLst>
          </a:custGeom>
          <a:noFill/>
          <a:ln w="12700" cap="flat" cmpd="sng">
            <a:solidFill>
              <a:srgbClr val="077C97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05200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219200" y="609600"/>
            <a:ext cx="5943600" cy="1295400"/>
          </a:xfrm>
        </p:spPr>
        <p:txBody>
          <a:bodyPr anchor="t"/>
          <a:lstStyle>
            <a:lvl1pPr>
              <a:defRPr sz="3600">
                <a:latin typeface="Times New Roman" panose="02020603050405020304" pitchFamily="18" charset="0"/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605201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7200" y="2819400"/>
            <a:ext cx="4495800" cy="33528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>
                <a:solidFill>
                  <a:srgbClr val="077C97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3" name="Footer Placeholder 9"/>
          <p:cNvSpPr>
            <a:spLocks noGrp="1"/>
          </p:cNvSpPr>
          <p:nvPr>
            <p:ph type="ftr" sz="quarter" idx="10"/>
          </p:nvPr>
        </p:nvSpPr>
        <p:spPr>
          <a:xfrm>
            <a:off x="1752600" y="6305550"/>
            <a:ext cx="69342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 © 2012 Pearson Education, Ltd.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715000" y="2268506"/>
            <a:ext cx="2971800" cy="3713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487957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2.2- </a:t>
            </a:r>
            <a:fld id="{666FB77A-CE67-40A9-945B-251200CD2367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 © 2012 Pearson Education, Ltd.</a:t>
            </a:r>
          </a:p>
        </p:txBody>
      </p:sp>
    </p:spTree>
    <p:extLst>
      <p:ext uri="{BB962C8B-B14F-4D97-AF65-F5344CB8AC3E}">
        <p14:creationId xmlns:p14="http://schemas.microsoft.com/office/powerpoint/2010/main" val="1077399800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2.2- </a:t>
            </a:r>
            <a:fld id="{C40906E5-C24C-4790-AE21-7B84BA83C02F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 © 2012 Pearson Education, Ltd.</a:t>
            </a:r>
          </a:p>
        </p:txBody>
      </p:sp>
    </p:spTree>
    <p:extLst>
      <p:ext uri="{BB962C8B-B14F-4D97-AF65-F5344CB8AC3E}">
        <p14:creationId xmlns:p14="http://schemas.microsoft.com/office/powerpoint/2010/main" val="221629134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2.2- </a:t>
            </a:r>
            <a:fld id="{CE90E932-D1B3-4534-813D-FD4EBE5E39C2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 © 2012 Pearson Education, Ltd.</a:t>
            </a:r>
          </a:p>
        </p:txBody>
      </p:sp>
    </p:spTree>
    <p:extLst>
      <p:ext uri="{BB962C8B-B14F-4D97-AF65-F5344CB8AC3E}">
        <p14:creationId xmlns:p14="http://schemas.microsoft.com/office/powerpoint/2010/main" val="3268376967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2.2- </a:t>
            </a:r>
            <a:fld id="{611AF1AB-C2F6-4C2D-A675-8FAD64D2E68D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 © 2012 Pearson Education, Ltd.</a:t>
            </a:r>
          </a:p>
        </p:txBody>
      </p:sp>
    </p:spTree>
    <p:extLst>
      <p:ext uri="{BB962C8B-B14F-4D97-AF65-F5344CB8AC3E}">
        <p14:creationId xmlns:p14="http://schemas.microsoft.com/office/powerpoint/2010/main" val="2928262687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2.2- </a:t>
            </a:r>
            <a:fld id="{3986BFB6-CA82-4812-BE97-DA0F65491B7A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 © 2012 Pearson Education, Ltd.</a:t>
            </a:r>
          </a:p>
        </p:txBody>
      </p:sp>
    </p:spTree>
    <p:extLst>
      <p:ext uri="{BB962C8B-B14F-4D97-AF65-F5344CB8AC3E}">
        <p14:creationId xmlns:p14="http://schemas.microsoft.com/office/powerpoint/2010/main" val="231710800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2.2- </a:t>
            </a:r>
            <a:fld id="{E6DAF540-46D9-4094-8FE8-0834E2370D1A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  <p:sp>
        <p:nvSpPr>
          <p:cNvPr id="8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 © 2012 Pearson Education, Ltd.</a:t>
            </a:r>
          </a:p>
        </p:txBody>
      </p:sp>
    </p:spTree>
    <p:extLst>
      <p:ext uri="{BB962C8B-B14F-4D97-AF65-F5344CB8AC3E}">
        <p14:creationId xmlns:p14="http://schemas.microsoft.com/office/powerpoint/2010/main" val="356966948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2.2- </a:t>
            </a:r>
            <a:fld id="{487CA900-6A0F-4284-BBF9-FA441424FECD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 © 2012 Pearson Education, Ltd.</a:t>
            </a:r>
          </a:p>
        </p:txBody>
      </p:sp>
    </p:spTree>
    <p:extLst>
      <p:ext uri="{BB962C8B-B14F-4D97-AF65-F5344CB8AC3E}">
        <p14:creationId xmlns:p14="http://schemas.microsoft.com/office/powerpoint/2010/main" val="1567146354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2.2- </a:t>
            </a:r>
            <a:fld id="{D08BDEBC-B0EE-4876-A910-04FE4D7A43BC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 © 2012 Pearson Education, Ltd.</a:t>
            </a:r>
          </a:p>
        </p:txBody>
      </p:sp>
    </p:spTree>
    <p:extLst>
      <p:ext uri="{BB962C8B-B14F-4D97-AF65-F5344CB8AC3E}">
        <p14:creationId xmlns:p14="http://schemas.microsoft.com/office/powerpoint/2010/main" val="1594439869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2.2- </a:t>
            </a:r>
            <a:fld id="{8667CB26-4B9D-4316-91C7-62ACA1D37795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 © 2012 Pearson Education, Ltd.</a:t>
            </a:r>
          </a:p>
        </p:txBody>
      </p:sp>
    </p:spTree>
    <p:extLst>
      <p:ext uri="{BB962C8B-B14F-4D97-AF65-F5344CB8AC3E}">
        <p14:creationId xmlns:p14="http://schemas.microsoft.com/office/powerpoint/2010/main" val="1050847700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2.2- </a:t>
            </a:r>
            <a:fld id="{C3411FFC-3F1F-41E6-A5CD-496F1593754C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 © 2012 Pearson Education, Ltd.</a:t>
            </a:r>
          </a:p>
        </p:txBody>
      </p:sp>
    </p:spTree>
    <p:extLst>
      <p:ext uri="{BB962C8B-B14F-4D97-AF65-F5344CB8AC3E}">
        <p14:creationId xmlns:p14="http://schemas.microsoft.com/office/powerpoint/2010/main" val="1870732600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07138"/>
            <a:ext cx="1905000" cy="474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1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altLang="en-US" dirty="0"/>
              <a:t>Slide 2.2- </a:t>
            </a:r>
            <a:fld id="{CE7008AD-6ACD-4396-A6D7-C548241CE52C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57200" y="6305550"/>
            <a:ext cx="6324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buFont typeface="Symbol" panose="05050102010706020507" pitchFamily="18" charset="2"/>
              <a:buNone/>
              <a:defRPr sz="1200" smtClean="0">
                <a:latin typeface="Arial" panose="020B0604020202020204" pitchFamily="34" charset="0"/>
                <a:sym typeface="Symbol" panose="05050102010706020507" pitchFamily="18" charset="2"/>
              </a:defRPr>
            </a:lvl1pPr>
          </a:lstStyle>
          <a:p>
            <a:pPr>
              <a:defRPr/>
            </a:pPr>
            <a:r>
              <a:rPr lang="en-US" altLang="en-US" dirty="0"/>
              <a:t> © 2012 Pearson Education, Ltd.</a:t>
            </a:r>
          </a:p>
        </p:txBody>
      </p:sp>
      <p:sp>
        <p:nvSpPr>
          <p:cNvPr id="1030" name="Line 13"/>
          <p:cNvSpPr>
            <a:spLocks noChangeShapeType="1"/>
          </p:cNvSpPr>
          <p:nvPr userDrawn="1"/>
        </p:nvSpPr>
        <p:spPr bwMode="auto">
          <a:xfrm rot="5400000" flipH="1">
            <a:off x="4572000" y="-3505200"/>
            <a:ext cx="0" cy="9144000"/>
          </a:xfrm>
          <a:prstGeom prst="line">
            <a:avLst/>
          </a:prstGeom>
          <a:noFill/>
          <a:ln w="63500">
            <a:solidFill>
              <a:srgbClr val="077C9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ransition spd="med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rgbClr val="077C9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77C97"/>
          </a:solidFill>
          <a:latin typeface="Arial Narrow" panose="020B060602020203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77C97"/>
          </a:solidFill>
          <a:latin typeface="Arial Narrow" panose="020B060602020203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77C97"/>
          </a:solidFill>
          <a:latin typeface="Arial Narrow" panose="020B060602020203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77C97"/>
          </a:solidFill>
          <a:latin typeface="Arial Narrow" panose="020B0606020202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077C97"/>
          </a:solidFill>
          <a:latin typeface="Arial Narrow" panose="020B0606020202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077C97"/>
          </a:solidFill>
          <a:latin typeface="Arial Narrow" panose="020B0606020202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077C97"/>
          </a:solidFill>
          <a:latin typeface="Arial Narrow" panose="020B0606020202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077C97"/>
          </a:solidFill>
          <a:latin typeface="Arial Narrow" panose="020B0606020202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77C97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77C97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77C97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77C97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77C97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11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5.wmf"/><Relationship Id="rId4" Type="http://schemas.openxmlformats.org/officeDocument/2006/relationships/image" Target="../media/image18.png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90600" y="381000"/>
            <a:ext cx="3200400" cy="685800"/>
          </a:xfrm>
        </p:spPr>
        <p:txBody>
          <a:bodyPr/>
          <a:lstStyle/>
          <a:p>
            <a:pPr eaLnBrk="1" hangingPunct="1"/>
            <a:r>
              <a:rPr lang="en-US" altLang="en-US" dirty="0"/>
              <a:t>Determinants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0" y="2819400"/>
            <a:ext cx="6019800" cy="685800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Times New Roman" panose="02020603050405020304" pitchFamily="18" charset="0"/>
              </a:rPr>
              <a:t>PROPERTIES OF DETERMINANTS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68687D75-CBF0-427A-BD16-44C9CB0B86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" y="6009409"/>
            <a:ext cx="4038600" cy="848591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09600"/>
          </a:xfrm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rgbClr val="077C97"/>
              </a:buClr>
            </a:pPr>
            <a:r>
              <a:rPr lang="en-US" altLang="en-US" sz="2800" dirty="0">
                <a:latin typeface="Times New Roman" panose="02020603050405020304" pitchFamily="18" charset="0"/>
                <a:ea typeface="+mn-ea"/>
                <a:cs typeface="+mn-cs"/>
              </a:rPr>
              <a:t>PROPERTIES OF DETERMINANTS</a:t>
            </a:r>
          </a:p>
        </p:txBody>
      </p:sp>
      <p:sp>
        <p:nvSpPr>
          <p:cNvPr id="31642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419600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solidFill>
                  <a:srgbClr val="077C97"/>
                </a:solidFill>
                <a:latin typeface="Times New Roman" panose="02020603050405020304" pitchFamily="18" charset="0"/>
              </a:rPr>
              <a:t>Theorem</a:t>
            </a:r>
            <a:r>
              <a:rPr lang="en-US" altLang="en-US" sz="2800" b="1" dirty="0">
                <a:solidFill>
                  <a:srgbClr val="077C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en-US" sz="2800" dirty="0">
                <a:latin typeface="+mn-ea"/>
                <a:cs typeface="Times New Roman" panose="02020603050405020304" pitchFamily="18" charset="0"/>
              </a:rPr>
              <a:t>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 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a square matrix.</a:t>
            </a:r>
          </a:p>
          <a:p>
            <a:pPr marL="0" indent="457200" algn="just" eaLnBrk="1" hangingPunct="1">
              <a:spcBef>
                <a:spcPts val="0"/>
              </a:spcBef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a multiple of one row of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added to    another row to produce a matrix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then det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det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1" indent="457200" algn="just" eaLnBrk="1" hangingPunct="1">
              <a:spcBef>
                <a:spcPts val="0"/>
              </a:spcBef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If two rows of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interchanged to produce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then det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- det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1" indent="457200" algn="just" eaLnBrk="1" hangingPunct="1">
              <a:spcBef>
                <a:spcPts val="0"/>
              </a:spcBef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If one row of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multiplied by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produce B, then det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· det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graphicFrame>
        <p:nvGraphicFramePr>
          <p:cNvPr id="6159" name="Object 30"/>
          <p:cNvGraphicFramePr>
            <a:graphicFrameLocks noChangeAspect="1"/>
          </p:cNvGraphicFramePr>
          <p:nvPr/>
        </p:nvGraphicFramePr>
        <p:xfrm>
          <a:off x="2959100" y="2032000"/>
          <a:ext cx="914400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7" name="Equation" r:id="rId4" imgW="475104" imgH="810471" progId="">
                  <p:embed/>
                </p:oleObj>
              </mc:Choice>
              <mc:Fallback>
                <p:oleObj name="Equation" r:id="rId4" imgW="475104" imgH="810471" progId="">
                  <p:embed/>
                  <p:pic>
                    <p:nvPicPr>
                      <p:cNvPr id="0" name="Picture 1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9100" y="2032000"/>
                        <a:ext cx="914400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6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6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6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64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>
                <a:latin typeface="Times New Roman" panose="02020603050405020304" pitchFamily="18" charset="0"/>
              </a:rPr>
              <a:t>PROPERTIES OF DETERMINANTS</a:t>
            </a:r>
          </a:p>
        </p:txBody>
      </p:sp>
      <p:sp>
        <p:nvSpPr>
          <p:cNvPr id="31642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257800"/>
          </a:xfrm>
        </p:spPr>
        <p:txBody>
          <a:bodyPr/>
          <a:lstStyle/>
          <a:p>
            <a:pPr eaLnBrk="1" hangingPunct="1"/>
            <a:endParaRPr lang="en-US" altLang="en-US" sz="2700" b="1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 1  </a:t>
            </a:r>
            <a:r>
              <a:rPr lang="en-US" alt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Compute det </a:t>
            </a:r>
            <a:r>
              <a:rPr lang="en-US" altLang="en-US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where</a:t>
            </a:r>
          </a:p>
          <a:p>
            <a:pPr marL="0" indent="0" eaLnBrk="1" hangingPunct="1">
              <a:buNone/>
            </a:pPr>
            <a:endParaRPr lang="en-US" altLang="en-US" sz="2700" b="1" dirty="0"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alt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  <a:r>
              <a:rPr lang="en-US" alt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The strategy is to reduce </a:t>
            </a:r>
            <a:r>
              <a:rPr lang="en-US" altLang="en-US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echelon form and then to use the fact that the determinant of a triangular matrix is the product of the diagonal entries. The first two row replacements in column 1 do not change the determinant:</a:t>
            </a:r>
          </a:p>
          <a:p>
            <a:pPr eaLnBrk="1" hangingPunct="1"/>
            <a:endParaRPr lang="en-US" altLang="en-US" sz="2700" dirty="0">
              <a:cs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endParaRPr lang="en-US" altLang="en-US" sz="2400" dirty="0">
              <a:cs typeface="Times New Roman" panose="02020603050405020304" pitchFamily="18" charset="0"/>
            </a:endParaRPr>
          </a:p>
        </p:txBody>
      </p:sp>
      <p:graphicFrame>
        <p:nvGraphicFramePr>
          <p:cNvPr id="2" name="对象 1">
            <a:extLst>
              <a:ext uri="{FF2B5EF4-FFF2-40B4-BE49-F238E27FC236}">
                <a16:creationId xmlns:a16="http://schemas.microsoft.com/office/drawing/2014/main" id="{74B68B26-476A-4715-A3F4-C86B82D2428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6459316"/>
              </p:ext>
            </p:extLst>
          </p:nvPr>
        </p:nvGraphicFramePr>
        <p:xfrm>
          <a:off x="5715000" y="1053548"/>
          <a:ext cx="2453220" cy="149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8" name="Equation" r:id="rId4" imgW="1168200" imgH="711000" progId="Equation.DSMT4">
                  <p:embed/>
                </p:oleObj>
              </mc:Choice>
              <mc:Fallback>
                <p:oleObj name="Equation" r:id="rId4" imgW="1168200" imgH="71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715000" y="1053548"/>
                        <a:ext cx="2453220" cy="1493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>
            <a:extLst>
              <a:ext uri="{FF2B5EF4-FFF2-40B4-BE49-F238E27FC236}">
                <a16:creationId xmlns:a16="http://schemas.microsoft.com/office/drawing/2014/main" id="{817C8DA8-730A-40D0-BDF1-67723CE28BC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2442096"/>
              </p:ext>
            </p:extLst>
          </p:nvPr>
        </p:nvGraphicFramePr>
        <p:xfrm>
          <a:off x="944035" y="4724400"/>
          <a:ext cx="5997575" cy="149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9" name="Equation" r:id="rId6" imgW="2857320" imgH="711000" progId="Equation.DSMT4">
                  <p:embed/>
                </p:oleObj>
              </mc:Choice>
              <mc:Fallback>
                <p:oleObj name="Equation" r:id="rId6" imgW="2857320" imgH="711000" progId="Equation.DSMT4">
                  <p:embed/>
                  <p:pic>
                    <p:nvPicPr>
                      <p:cNvPr id="2" name="对象 1">
                        <a:extLst>
                          <a:ext uri="{FF2B5EF4-FFF2-40B4-BE49-F238E27FC236}">
                            <a16:creationId xmlns:a16="http://schemas.microsoft.com/office/drawing/2014/main" id="{74B68B26-476A-4715-A3F4-C86B82D2428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44035" y="4724400"/>
                        <a:ext cx="5997575" cy="1492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17077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64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>
                <a:latin typeface="Times New Roman" panose="02020603050405020304" pitchFamily="18" charset="0"/>
              </a:rPr>
              <a:t>PROPERTIES OF DETERMINANTS</a:t>
            </a:r>
          </a:p>
        </p:txBody>
      </p:sp>
      <p:sp>
        <p:nvSpPr>
          <p:cNvPr id="31642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eaLnBrk="1" hangingPunct="1"/>
            <a:r>
              <a:rPr lang="en-US" altLang="en-US" sz="2700" dirty="0">
                <a:cs typeface="Times New Roman" panose="02020603050405020304" pitchFamily="18" charset="0"/>
              </a:rPr>
              <a:t>An interchange of rows 2 and 3 reverses the sign of the determinant, so</a:t>
            </a:r>
          </a:p>
          <a:p>
            <a:pPr eaLnBrk="1" hangingPunct="1"/>
            <a:endParaRPr lang="en-US" altLang="en-US" sz="2700" dirty="0">
              <a:cs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endParaRPr lang="en-US" altLang="en-US" sz="2400" dirty="0">
              <a:cs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endParaRPr lang="en-US" altLang="en-US" sz="2700" dirty="0">
              <a:cs typeface="Times New Roman" panose="02020603050405020304" pitchFamily="18" charset="0"/>
            </a:endParaRPr>
          </a:p>
        </p:txBody>
      </p:sp>
      <p:graphicFrame>
        <p:nvGraphicFramePr>
          <p:cNvPr id="3" name="对象 2">
            <a:extLst>
              <a:ext uri="{FF2B5EF4-FFF2-40B4-BE49-F238E27FC236}">
                <a16:creationId xmlns:a16="http://schemas.microsoft.com/office/drawing/2014/main" id="{D6D34185-6FB6-4B05-B928-BF346951741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9164232"/>
              </p:ext>
            </p:extLst>
          </p:nvPr>
        </p:nvGraphicFramePr>
        <p:xfrm>
          <a:off x="914400" y="2687983"/>
          <a:ext cx="5146848" cy="149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0" name="Equation" r:id="rId4" imgW="2450880" imgH="711000" progId="Equation.DSMT4">
                  <p:embed/>
                </p:oleObj>
              </mc:Choice>
              <mc:Fallback>
                <p:oleObj name="Equation" r:id="rId4" imgW="2450880" imgH="71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14400" y="2687983"/>
                        <a:ext cx="5146848" cy="1493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335553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6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latin typeface="Times New Roman" panose="02020603050405020304" pitchFamily="18" charset="0"/>
              </a:rPr>
              <a:t>PROPERTIES OF DETERMINANTS</a:t>
            </a:r>
          </a:p>
        </p:txBody>
      </p:sp>
      <p:sp>
        <p:nvSpPr>
          <p:cNvPr id="31642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458200" cy="5867400"/>
          </a:xfrm>
        </p:spPr>
        <p:txBody>
          <a:bodyPr/>
          <a:lstStyle/>
          <a:p>
            <a:pPr eaLnBrk="1" hangingPunct="1"/>
            <a:r>
              <a:rPr lang="en-US" altLang="en-US" sz="2700" b="1" dirty="0">
                <a:solidFill>
                  <a:srgbClr val="077C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Theorem 4</a:t>
            </a:r>
            <a:r>
              <a:rPr lang="en-US" alt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 square matrix </a:t>
            </a:r>
            <a:r>
              <a:rPr lang="en-US" altLang="en-US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invertible if and only if det </a:t>
            </a:r>
            <a:r>
              <a:rPr lang="en-US" altLang="en-US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≠ 0.</a:t>
            </a:r>
          </a:p>
          <a:p>
            <a:pPr eaLnBrk="1" hangingPunct="1"/>
            <a:r>
              <a:rPr lang="en-US" alt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 3   </a:t>
            </a:r>
            <a:r>
              <a:rPr lang="en-US" altLang="en-US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Compute det A, where</a:t>
            </a:r>
          </a:p>
          <a:p>
            <a:pPr marL="0" indent="0" eaLnBrk="1" hangingPunct="1">
              <a:buNone/>
            </a:pPr>
            <a:endParaRPr lang="en-US" altLang="en-US" sz="2400" dirty="0">
              <a:cs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600" b="1" dirty="0">
                <a:cs typeface="Times New Roman" panose="02020603050405020304" pitchFamily="18" charset="0"/>
              </a:rPr>
              <a:t>Solution</a:t>
            </a:r>
            <a:r>
              <a:rPr lang="en-US" altLang="en-US" sz="2600" dirty="0">
                <a:cs typeface="Times New Roman" panose="02020603050405020304" pitchFamily="18" charset="0"/>
              </a:rPr>
              <a:t>   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 2 times row 1 to row 3 to obtain</a:t>
            </a:r>
          </a:p>
          <a:p>
            <a:pPr eaLnBrk="1" hangingPunct="1"/>
            <a:endParaRPr lang="en-US" altLang="en-US" sz="2600" dirty="0">
              <a:cs typeface="Times New Roman" panose="02020603050405020304" pitchFamily="18" charset="0"/>
            </a:endParaRPr>
          </a:p>
          <a:p>
            <a:pPr eaLnBrk="1" hangingPunct="1"/>
            <a:endParaRPr lang="en-US" altLang="en-US" sz="2600" dirty="0">
              <a:cs typeface="Times New Roman" panose="02020603050405020304" pitchFamily="18" charset="0"/>
            </a:endParaRPr>
          </a:p>
          <a:p>
            <a:pPr eaLnBrk="1" hangingPunct="1"/>
            <a:endParaRPr lang="en-US" altLang="en-US" sz="2600" dirty="0">
              <a:cs typeface="Times New Roman" panose="02020603050405020304" pitchFamily="18" charset="0"/>
            </a:endParaRPr>
          </a:p>
          <a:p>
            <a:pPr eaLnBrk="1" hangingPunct="1"/>
            <a:endParaRPr lang="en-US" altLang="en-US" sz="2600" dirty="0">
              <a:cs typeface="Times New Roman" panose="02020603050405020304" pitchFamily="18" charset="0"/>
            </a:endParaRPr>
          </a:p>
          <a:p>
            <a:pPr marL="0" indent="457200" eaLnBrk="1" hangingPunct="1">
              <a:spcBef>
                <a:spcPts val="0"/>
              </a:spcBef>
              <a:buNone/>
            </a:pP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because the second and third rows of the second matrix are equal.</a:t>
            </a:r>
          </a:p>
        </p:txBody>
      </p:sp>
      <p:graphicFrame>
        <p:nvGraphicFramePr>
          <p:cNvPr id="2" name="对象 1">
            <a:extLst>
              <a:ext uri="{FF2B5EF4-FFF2-40B4-BE49-F238E27FC236}">
                <a16:creationId xmlns:a16="http://schemas.microsoft.com/office/drawing/2014/main" id="{A1077BBA-5807-45C6-B00A-6717B9A7E5B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9530687"/>
              </p:ext>
            </p:extLst>
          </p:nvPr>
        </p:nvGraphicFramePr>
        <p:xfrm>
          <a:off x="5513112" y="1508760"/>
          <a:ext cx="3173688" cy="1920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0" name="Equation" r:id="rId4" imgW="1511280" imgH="914400" progId="Equation.DSMT4">
                  <p:embed/>
                </p:oleObj>
              </mc:Choice>
              <mc:Fallback>
                <p:oleObj name="Equation" r:id="rId4" imgW="1511280" imgH="914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513112" y="1508760"/>
                        <a:ext cx="3173688" cy="19202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>
            <a:extLst>
              <a:ext uri="{FF2B5EF4-FFF2-40B4-BE49-F238E27FC236}">
                <a16:creationId xmlns:a16="http://schemas.microsoft.com/office/drawing/2014/main" id="{80825B4D-9DFF-41ED-9AF2-644D72D4B0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3813694"/>
              </p:ext>
            </p:extLst>
          </p:nvPr>
        </p:nvGraphicFramePr>
        <p:xfrm>
          <a:off x="1155700" y="3657600"/>
          <a:ext cx="4452938" cy="192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1" name="Equation" r:id="rId6" imgW="2120760" imgH="914400" progId="Equation.DSMT4">
                  <p:embed/>
                </p:oleObj>
              </mc:Choice>
              <mc:Fallback>
                <p:oleObj name="Equation" r:id="rId6" imgW="2120760" imgH="914400" progId="Equation.DSMT4">
                  <p:embed/>
                  <p:pic>
                    <p:nvPicPr>
                      <p:cNvPr id="2" name="对象 1">
                        <a:extLst>
                          <a:ext uri="{FF2B5EF4-FFF2-40B4-BE49-F238E27FC236}">
                            <a16:creationId xmlns:a16="http://schemas.microsoft.com/office/drawing/2014/main" id="{A1077BBA-5807-45C6-B00A-6717B9A7E5B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155700" y="3657600"/>
                        <a:ext cx="4452938" cy="1920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84799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6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6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64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164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>
                <a:latin typeface="Times New Roman" panose="02020603050405020304" pitchFamily="18" charset="0"/>
              </a:rPr>
              <a:t>COLUMN OPERATIONS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16424" name="Rectangle 8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04800" y="1295400"/>
                <a:ext cx="8458200" cy="5105400"/>
              </a:xfrm>
            </p:spPr>
            <p:txBody>
              <a:bodyPr/>
              <a:lstStyle/>
              <a:p>
                <a:pPr marL="0" indent="0" eaLnBrk="1" hangingPunct="1">
                  <a:buNone/>
                </a:pPr>
                <a:r>
                  <a:rPr lang="en-US" altLang="en-US" sz="2600" b="1" dirty="0">
                    <a:solidFill>
                      <a:srgbClr val="077C97"/>
                    </a:solidFill>
                    <a:cs typeface="Times New Roman" panose="02020603050405020304" pitchFamily="18" charset="0"/>
                  </a:rPr>
                  <a:t>Theorem 5: </a:t>
                </a:r>
                <a:r>
                  <a:rPr lang="en-US" altLang="en-US" sz="2600" dirty="0">
                    <a:cs typeface="Times New Roman" panose="02020603050405020304" pitchFamily="18" charset="0"/>
                  </a:rPr>
                  <a:t>If </a:t>
                </a:r>
                <a:r>
                  <a:rPr lang="en-US" altLang="en-US" sz="2600" i="1" dirty="0">
                    <a:cs typeface="Times New Roman" panose="02020603050405020304" pitchFamily="18" charset="0"/>
                  </a:rPr>
                  <a:t>A</a:t>
                </a:r>
                <a:r>
                  <a:rPr lang="en-US" altLang="en-US" sz="2600" dirty="0">
                    <a:cs typeface="Times New Roman" panose="02020603050405020304" pitchFamily="18" charset="0"/>
                  </a:rPr>
                  <a:t> is a </a:t>
                </a:r>
                <a:r>
                  <a:rPr lang="en-US" altLang="zh-CN" sz="2600" i="1" dirty="0" err="1">
                    <a:cs typeface="Times New Roman" panose="02020603050405020304" pitchFamily="18" charset="0"/>
                  </a:rPr>
                  <a:t>n×n</a:t>
                </a:r>
                <a:r>
                  <a:rPr lang="en-US" altLang="en-US" sz="2600" dirty="0">
                    <a:cs typeface="Times New Roman" panose="02020603050405020304" pitchFamily="18" charset="0"/>
                  </a:rPr>
                  <a:t> matrix, then det </a:t>
                </a:r>
                <a:r>
                  <a:rPr lang="en-US" altLang="en-US" sz="2600" i="1" dirty="0">
                    <a:cs typeface="Times New Roman" panose="02020603050405020304" pitchFamily="18" charset="0"/>
                  </a:rPr>
                  <a:t>A</a:t>
                </a:r>
                <a:r>
                  <a:rPr lang="en-US" altLang="en-US" sz="2600" baseline="30000" dirty="0">
                    <a:cs typeface="Times New Roman" panose="02020603050405020304" pitchFamily="18" charset="0"/>
                  </a:rPr>
                  <a:t>T </a:t>
                </a:r>
                <a:r>
                  <a:rPr lang="en-US" altLang="en-US" sz="2600" dirty="0">
                    <a:cs typeface="Times New Roman" panose="02020603050405020304" pitchFamily="18" charset="0"/>
                  </a:rPr>
                  <a:t>= det </a:t>
                </a:r>
                <a:r>
                  <a:rPr lang="en-US" altLang="en-US" sz="2600" i="1" dirty="0">
                    <a:cs typeface="Times New Roman" panose="02020603050405020304" pitchFamily="18" charset="0"/>
                  </a:rPr>
                  <a:t>A</a:t>
                </a:r>
                <a:r>
                  <a:rPr lang="en-US" altLang="en-US" sz="2600" dirty="0">
                    <a:cs typeface="Times New Roman" panose="02020603050405020304" pitchFamily="18" charset="0"/>
                  </a:rPr>
                  <a:t>.</a:t>
                </a:r>
              </a:p>
              <a:p>
                <a:pPr marL="0" indent="457200" algn="just" eaLnBrk="1" hangingPunct="1">
                  <a:spcBef>
                    <a:spcPts val="0"/>
                  </a:spcBef>
                  <a:buNone/>
                </a:pPr>
                <a:r>
                  <a:rPr lang="en-US" altLang="en-US" sz="2600" b="1" dirty="0">
                    <a:cs typeface="Times New Roman" panose="02020603050405020304" pitchFamily="18" charset="0"/>
                  </a:rPr>
                  <a:t>Proof</a:t>
                </a:r>
                <a:r>
                  <a:rPr lang="en-US" altLang="en-US" sz="2600" dirty="0">
                    <a:cs typeface="Times New Roman" panose="02020603050405020304" pitchFamily="18" charset="0"/>
                  </a:rPr>
                  <a:t>: The theorem is obvious for </a:t>
                </a:r>
                <a:r>
                  <a:rPr lang="en-US" altLang="en-US" sz="2600" i="1" dirty="0">
                    <a:cs typeface="Times New Roman" panose="02020603050405020304" pitchFamily="18" charset="0"/>
                  </a:rPr>
                  <a:t>n</a:t>
                </a:r>
                <a:r>
                  <a:rPr lang="en-US" altLang="en-US" sz="2600" dirty="0">
                    <a:cs typeface="Times New Roman" panose="02020603050405020304" pitchFamily="18" charset="0"/>
                  </a:rPr>
                  <a:t> = 1. Suppose the theorem is true for </a:t>
                </a:r>
                <a:r>
                  <a:rPr lang="en-US" altLang="zh-CN" sz="2600" i="1" dirty="0" err="1">
                    <a:cs typeface="Times New Roman" panose="02020603050405020304" pitchFamily="18" charset="0"/>
                  </a:rPr>
                  <a:t>k×k</a:t>
                </a:r>
                <a:r>
                  <a:rPr lang="en-US" altLang="en-US" sz="2600" dirty="0">
                    <a:cs typeface="Times New Roman" panose="02020603050405020304" pitchFamily="18" charset="0"/>
                  </a:rPr>
                  <a:t> determinants and let </a:t>
                </a:r>
                <a:r>
                  <a:rPr lang="en-US" altLang="en-US" sz="2600" i="1" dirty="0">
                    <a:cs typeface="Times New Roman" panose="02020603050405020304" pitchFamily="18" charset="0"/>
                  </a:rPr>
                  <a:t>n</a:t>
                </a:r>
                <a:r>
                  <a:rPr lang="en-US" altLang="en-US" sz="2600" dirty="0">
                    <a:cs typeface="Times New Roman" panose="02020603050405020304" pitchFamily="18" charset="0"/>
                  </a:rPr>
                  <a:t> = </a:t>
                </a:r>
                <a:r>
                  <a:rPr lang="en-US" altLang="en-US" sz="2600" i="1" dirty="0">
                    <a:cs typeface="Times New Roman" panose="02020603050405020304" pitchFamily="18" charset="0"/>
                  </a:rPr>
                  <a:t>k</a:t>
                </a:r>
                <a:r>
                  <a:rPr lang="en-US" altLang="en-US" sz="2600" dirty="0">
                    <a:cs typeface="Times New Roman" panose="02020603050405020304" pitchFamily="18" charset="0"/>
                  </a:rPr>
                  <a:t> + 1. </a:t>
                </a:r>
              </a:p>
              <a:p>
                <a:pPr marL="0" indent="457200" algn="just" eaLnBrk="1" hangingPunct="1">
                  <a:spcBef>
                    <a:spcPts val="0"/>
                  </a:spcBef>
                  <a:buNone/>
                </a:pPr>
                <a:r>
                  <a:rPr lang="en-US" altLang="en-US" sz="2600" dirty="0">
                    <a:cs typeface="Times New Roman" panose="02020603050405020304" pitchFamily="18" charset="0"/>
                  </a:rPr>
                  <a:t>Then the cofactor of </a:t>
                </a:r>
                <a:r>
                  <a:rPr lang="en-US" altLang="en-US" sz="2600" i="1" dirty="0">
                    <a:cs typeface="Times New Roman" panose="02020603050405020304" pitchFamily="18" charset="0"/>
                  </a:rPr>
                  <a:t>a</a:t>
                </a:r>
                <a:r>
                  <a:rPr lang="en-US" altLang="en-US" sz="2600" baseline="-25000" dirty="0">
                    <a:cs typeface="Times New Roman" panose="02020603050405020304" pitchFamily="18" charset="0"/>
                  </a:rPr>
                  <a:t>1j</a:t>
                </a:r>
                <a:r>
                  <a:rPr lang="en-US" altLang="en-US" sz="2600" dirty="0">
                    <a:cs typeface="Times New Roman" panose="02020603050405020304" pitchFamily="18" charset="0"/>
                  </a:rPr>
                  <a:t> in A equals the cofactor of </a:t>
                </a:r>
                <a:r>
                  <a:rPr lang="en-US" altLang="en-US" sz="2600" i="1" dirty="0">
                    <a:cs typeface="Times New Roman" panose="02020603050405020304" pitchFamily="18" charset="0"/>
                  </a:rPr>
                  <a:t>a</a:t>
                </a:r>
                <a:r>
                  <a:rPr lang="en-US" altLang="en-US" sz="2600" baseline="-25000" dirty="0">
                    <a:cs typeface="Times New Roman" panose="02020603050405020304" pitchFamily="18" charset="0"/>
                  </a:rPr>
                  <a:t>j1</a:t>
                </a:r>
                <a:r>
                  <a:rPr lang="en-US" altLang="en-US" sz="2600" dirty="0">
                    <a:cs typeface="Times New Roman" panose="02020603050405020304" pitchFamily="18" charset="0"/>
                  </a:rPr>
                  <a:t> in A</a:t>
                </a:r>
                <a:r>
                  <a:rPr lang="en-US" altLang="en-US" sz="2600" baseline="30000" dirty="0">
                    <a:cs typeface="Times New Roman" panose="02020603050405020304" pitchFamily="18" charset="0"/>
                  </a:rPr>
                  <a:t>T</a:t>
                </a:r>
                <a:r>
                  <a:rPr lang="en-US" altLang="en-US" sz="2600" dirty="0">
                    <a:cs typeface="Times New Roman" panose="02020603050405020304" pitchFamily="18" charset="0"/>
                  </a:rPr>
                  <a:t>, because the cofactors involve </a:t>
                </a:r>
                <a:r>
                  <a:rPr lang="en-US" altLang="zh-CN" sz="2600" i="1" dirty="0" err="1">
                    <a:cs typeface="Times New Roman" panose="02020603050405020304" pitchFamily="18" charset="0"/>
                  </a:rPr>
                  <a:t>k×k</a:t>
                </a:r>
                <a:r>
                  <a:rPr lang="en-US" altLang="en-US" sz="2600" dirty="0">
                    <a:cs typeface="Times New Roman" panose="02020603050405020304" pitchFamily="18" charset="0"/>
                  </a:rPr>
                  <a:t> determinants.</a:t>
                </a:r>
              </a:p>
              <a:p>
                <a:pPr marL="0" indent="457200" algn="just" eaLnBrk="1" hangingPunct="1">
                  <a:spcBef>
                    <a:spcPts val="0"/>
                  </a:spcBef>
                  <a:buNone/>
                </a:pPr>
                <a:r>
                  <a:rPr lang="en-US" altLang="en-US" sz="2600" dirty="0">
                    <a:cs typeface="Times New Roman" panose="02020603050405020304" pitchFamily="18" charset="0"/>
                  </a:rPr>
                  <a:t>Hence the cofactor expansion of det </a:t>
                </a:r>
                <a:r>
                  <a:rPr lang="en-US" altLang="en-US" sz="2600" i="1" dirty="0">
                    <a:cs typeface="Times New Roman" panose="02020603050405020304" pitchFamily="18" charset="0"/>
                  </a:rPr>
                  <a:t>A</a:t>
                </a:r>
                <a:r>
                  <a:rPr lang="en-US" altLang="en-US" sz="2600" dirty="0">
                    <a:cs typeface="Times New Roman" panose="02020603050405020304" pitchFamily="18" charset="0"/>
                  </a:rPr>
                  <a:t> along the first row equals the cofactor expansion of det </a:t>
                </a:r>
                <a:r>
                  <a:rPr lang="en-US" altLang="en-US" sz="2600" i="1" dirty="0">
                    <a:cs typeface="Times New Roman" panose="02020603050405020304" pitchFamily="18" charset="0"/>
                  </a:rPr>
                  <a:t>A</a:t>
                </a:r>
                <a:r>
                  <a:rPr lang="en-US" altLang="en-US" sz="2600" baseline="30000" dirty="0">
                    <a:cs typeface="Times New Roman" panose="02020603050405020304" pitchFamily="18" charset="0"/>
                  </a:rPr>
                  <a:t>T</a:t>
                </a:r>
                <a:r>
                  <a:rPr lang="en-US" altLang="en-US" sz="2600" dirty="0">
                    <a:cs typeface="Times New Roman" panose="02020603050405020304" pitchFamily="18" charset="0"/>
                  </a:rPr>
                  <a:t> down the first column. That is, </a:t>
                </a:r>
                <a:r>
                  <a:rPr lang="en-US" altLang="en-US" sz="2600" i="1" dirty="0">
                    <a:cs typeface="Times New Roman" panose="02020603050405020304" pitchFamily="18" charset="0"/>
                  </a:rPr>
                  <a:t>A</a:t>
                </a:r>
                <a:r>
                  <a:rPr lang="en-US" altLang="en-US" sz="2600" dirty="0">
                    <a:cs typeface="Times New Roman" panose="02020603050405020304" pitchFamily="18" charset="0"/>
                  </a:rPr>
                  <a:t> and </a:t>
                </a:r>
                <a:r>
                  <a:rPr lang="en-US" altLang="en-US" sz="2600" i="1" dirty="0">
                    <a:cs typeface="Times New Roman" panose="02020603050405020304" pitchFamily="18" charset="0"/>
                  </a:rPr>
                  <a:t>A</a:t>
                </a:r>
                <a:r>
                  <a:rPr lang="en-US" altLang="en-US" sz="2600" baseline="30000" dirty="0">
                    <a:cs typeface="Times New Roman" panose="02020603050405020304" pitchFamily="18" charset="0"/>
                  </a:rPr>
                  <a:t>T</a:t>
                </a:r>
                <a:r>
                  <a:rPr lang="en-US" altLang="en-US" sz="2600" dirty="0">
                    <a:cs typeface="Times New Roman" panose="02020603050405020304" pitchFamily="18" charset="0"/>
                  </a:rPr>
                  <a:t> have equal determinants.</a:t>
                </a:r>
              </a:p>
              <a:p>
                <a:pPr marL="0" indent="457200" algn="just" eaLnBrk="1" hangingPunct="1">
                  <a:spcBef>
                    <a:spcPts val="0"/>
                  </a:spcBef>
                  <a:buNone/>
                </a:pPr>
                <a:r>
                  <a:rPr lang="en-US" altLang="en-US" sz="2600" dirty="0">
                    <a:cs typeface="Times New Roman" panose="02020603050405020304" pitchFamily="18" charset="0"/>
                  </a:rPr>
                  <a:t>Thus the theorem is true for </a:t>
                </a:r>
                <a:r>
                  <a:rPr lang="en-US" altLang="en-US" sz="2600" i="1" dirty="0">
                    <a:cs typeface="Times New Roman" panose="02020603050405020304" pitchFamily="18" charset="0"/>
                  </a:rPr>
                  <a:t>n</a:t>
                </a:r>
                <a:r>
                  <a:rPr lang="en-US" altLang="en-US" sz="2600" dirty="0">
                    <a:cs typeface="Times New Roman" panose="02020603050405020304" pitchFamily="18" charset="0"/>
                  </a:rPr>
                  <a:t> = 1, and the truth of the theorem for one value of n implies its truth for the next value of </a:t>
                </a:r>
                <a:r>
                  <a:rPr lang="en-US" altLang="en-US" sz="2600" i="1" dirty="0">
                    <a:cs typeface="Times New Roman" panose="02020603050405020304" pitchFamily="18" charset="0"/>
                  </a:rPr>
                  <a:t>n</a:t>
                </a:r>
                <a:r>
                  <a:rPr lang="en-US" altLang="en-US" sz="2600" dirty="0">
                    <a:cs typeface="Times New Roman" panose="02020603050405020304" pitchFamily="18" charset="0"/>
                  </a:rPr>
                  <a:t>. By the principle of induction, the theorem is true for all </a:t>
                </a:r>
                <a:r>
                  <a:rPr lang="en-US" altLang="zh-CN" sz="2600" dirty="0">
                    <a:cs typeface="Times New Roman" panose="02020603050405020304" pitchFamily="18" charset="0"/>
                  </a:rPr>
                  <a:t>n</a:t>
                </a:r>
                <a14:m>
                  <m:oMath xmlns:m="http://schemas.openxmlformats.org/officeDocument/2006/math">
                    <m:r>
                      <a:rPr lang="en-US" altLang="en-US" sz="2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altLang="en-US" sz="2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≥</m:t>
                    </m:r>
                    <m:r>
                      <a:rPr lang="en-US" altLang="en-US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1</m:t>
                    </m:r>
                    <m:r>
                      <a:rPr lang="en-US" altLang="en-US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en-US" altLang="en-US" sz="2600" dirty="0"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16424" name="Rectangle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04800" y="1295400"/>
                <a:ext cx="8458200" cy="5105400"/>
              </a:xfrm>
              <a:blipFill>
                <a:blip r:embed="rId3"/>
                <a:stretch>
                  <a:fillRect l="-1297" t="-1195" r="-122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95472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6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6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6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64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64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>
                <a:latin typeface="Times New Roman" panose="02020603050405020304" pitchFamily="18" charset="0"/>
              </a:rPr>
              <a:t>DETERMINANTS AND MATRIX PRODUCTS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16424" name="Rectangle 8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04800" y="1143000"/>
                <a:ext cx="8458200" cy="4800600"/>
              </a:xfrm>
            </p:spPr>
            <p:txBody>
              <a:bodyPr/>
              <a:lstStyle/>
              <a:p>
                <a:pPr eaLnBrk="1" hangingPunct="1"/>
                <a:r>
                  <a:rPr lang="en-US" altLang="en-US" sz="2700" b="1" dirty="0">
                    <a:solidFill>
                      <a:srgbClr val="077C97"/>
                    </a:solidFill>
                    <a:cs typeface="Times New Roman" panose="02020603050405020304" pitchFamily="18" charset="0"/>
                  </a:rPr>
                  <a:t>Theorem 6: </a:t>
                </a:r>
                <a:r>
                  <a:rPr lang="en-US" altLang="en-US" sz="2700" dirty="0">
                    <a:cs typeface="Times New Roman" panose="02020603050405020304" pitchFamily="18" charset="0"/>
                  </a:rPr>
                  <a:t>If </a:t>
                </a:r>
                <a:r>
                  <a:rPr lang="en-US" altLang="en-US" sz="2700" i="1" dirty="0">
                    <a:cs typeface="Times New Roman" panose="02020603050405020304" pitchFamily="18" charset="0"/>
                  </a:rPr>
                  <a:t>A </a:t>
                </a:r>
                <a:r>
                  <a:rPr lang="en-US" altLang="en-US" sz="2700" dirty="0">
                    <a:cs typeface="Times New Roman" panose="02020603050405020304" pitchFamily="18" charset="0"/>
                  </a:rPr>
                  <a:t>and </a:t>
                </a:r>
                <a:r>
                  <a:rPr lang="en-US" altLang="en-US" sz="2700" i="1" dirty="0">
                    <a:cs typeface="Times New Roman" panose="02020603050405020304" pitchFamily="18" charset="0"/>
                  </a:rPr>
                  <a:t>B </a:t>
                </a:r>
                <a:r>
                  <a:rPr lang="en-US" altLang="en-US" sz="2700" dirty="0">
                    <a:cs typeface="Times New Roman" panose="02020603050405020304" pitchFamily="18" charset="0"/>
                  </a:rPr>
                  <a:t>are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en-US" sz="27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n</m:t>
                    </m:r>
                    <m:r>
                      <m:rPr>
                        <m:nor/>
                      </m:rPr>
                      <a:rPr lang="en-US" altLang="en-US" sz="27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× </m:t>
                    </m:r>
                    <m:r>
                      <m:rPr>
                        <m:nor/>
                      </m:rPr>
                      <a:rPr lang="en-US" altLang="en-US" sz="27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n</m:t>
                    </m:r>
                    <m:r>
                      <m:rPr>
                        <m:nor/>
                      </m:rPr>
                      <a:rPr lang="en-US" altLang="en-US" sz="27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altLang="en-US" sz="2700" dirty="0">
                    <a:cs typeface="Times New Roman" panose="02020603050405020304" pitchFamily="18" charset="0"/>
                  </a:rPr>
                  <a:t>matrices, then det </a:t>
                </a:r>
                <a:r>
                  <a:rPr lang="en-US" altLang="en-US" sz="2700" i="1" dirty="0">
                    <a:cs typeface="Times New Roman" panose="02020603050405020304" pitchFamily="18" charset="0"/>
                  </a:rPr>
                  <a:t>AB</a:t>
                </a:r>
                <a:r>
                  <a:rPr lang="en-US" altLang="en-US" sz="2700" dirty="0">
                    <a:cs typeface="Times New Roman" panose="02020603050405020304" pitchFamily="18" charset="0"/>
                  </a:rPr>
                  <a:t>= (det </a:t>
                </a:r>
                <a:r>
                  <a:rPr lang="en-US" altLang="en-US" sz="2700" i="1" dirty="0">
                    <a:cs typeface="Times New Roman" panose="02020603050405020304" pitchFamily="18" charset="0"/>
                  </a:rPr>
                  <a:t>A</a:t>
                </a:r>
                <a:r>
                  <a:rPr lang="en-US" altLang="en-US" sz="2700" dirty="0">
                    <a:cs typeface="Times New Roman" panose="02020603050405020304" pitchFamily="18" charset="0"/>
                  </a:rPr>
                  <a:t>)(det </a:t>
                </a:r>
                <a:r>
                  <a:rPr lang="en-US" altLang="en-US" sz="2700" i="1" dirty="0">
                    <a:cs typeface="Times New Roman" panose="02020603050405020304" pitchFamily="18" charset="0"/>
                  </a:rPr>
                  <a:t>A</a:t>
                </a:r>
                <a:r>
                  <a:rPr lang="en-US" altLang="en-US" sz="2700" dirty="0">
                    <a:cs typeface="Times New Roman" panose="02020603050405020304" pitchFamily="18" charset="0"/>
                  </a:rPr>
                  <a:t>).</a:t>
                </a:r>
                <a:endParaRPr lang="en-US" altLang="en-US" sz="2600" dirty="0">
                  <a:cs typeface="Times New Roman" panose="02020603050405020304" pitchFamily="18" charset="0"/>
                </a:endParaRPr>
              </a:p>
              <a:p>
                <a:pPr eaLnBrk="1" hangingPunct="1"/>
                <a:r>
                  <a:rPr lang="en-US" altLang="en-US" sz="2700" b="1" dirty="0">
                    <a:cs typeface="Times New Roman" panose="02020603050405020304" pitchFamily="18" charset="0"/>
                  </a:rPr>
                  <a:t> </a:t>
                </a:r>
                <a:r>
                  <a:rPr lang="en-US" altLang="en-US" sz="2300" dirty="0">
                    <a:cs typeface="Times New Roman" panose="02020603050405020304" pitchFamily="18" charset="0"/>
                  </a:rPr>
                  <a:t>                     </a:t>
                </a:r>
              </a:p>
              <a:p>
                <a:pPr eaLnBrk="1" hangingPunct="1"/>
                <a:r>
                  <a:rPr lang="en-US" altLang="en-US" sz="2600" b="1" dirty="0">
                    <a:cs typeface="Times New Roman" panose="02020603050405020304" pitchFamily="18" charset="0"/>
                  </a:rPr>
                  <a:t>Solution</a:t>
                </a:r>
                <a:r>
                  <a:rPr lang="en-US" altLang="en-US" sz="2600" dirty="0">
                    <a:cs typeface="Times New Roman" panose="02020603050405020304" pitchFamily="18" charset="0"/>
                  </a:rPr>
                  <a:t>   </a:t>
                </a:r>
              </a:p>
              <a:p>
                <a:pPr marL="0" indent="0" algn="ctr" eaLnBrk="1" hangingPunct="1">
                  <a:buNone/>
                </a:pPr>
                <a:endParaRPr lang="en-US" altLang="en-US" sz="2700" dirty="0">
                  <a:cs typeface="Times New Roman" panose="02020603050405020304" pitchFamily="18" charset="0"/>
                </a:endParaRPr>
              </a:p>
              <a:p>
                <a:pPr marL="0" indent="457200" algn="just" eaLnBrk="1" hangingPunct="1">
                  <a:buNone/>
                </a:pPr>
                <a:endParaRPr lang="en-US" altLang="en-US" sz="2700" dirty="0">
                  <a:cs typeface="Times New Roman" panose="02020603050405020304" pitchFamily="18" charset="0"/>
                </a:endParaRPr>
              </a:p>
              <a:p>
                <a:pPr marL="0" indent="457200" algn="just" eaLnBrk="1" hangingPunct="1">
                  <a:buNone/>
                </a:pPr>
                <a:r>
                  <a:rPr lang="en-US" altLang="en-US" sz="2700" dirty="0">
                    <a:cs typeface="Times New Roman" panose="02020603050405020304" pitchFamily="18" charset="0"/>
                  </a:rPr>
                  <a:t>and</a:t>
                </a:r>
              </a:p>
              <a:p>
                <a:pPr marL="0" indent="457200" algn="just" eaLnBrk="1" hangingPunct="1">
                  <a:buNone/>
                </a:pPr>
                <a:endParaRPr lang="en-US" altLang="en-US" sz="2700" dirty="0">
                  <a:cs typeface="Times New Roman" panose="02020603050405020304" pitchFamily="18" charset="0"/>
                </a:endParaRPr>
              </a:p>
              <a:p>
                <a:pPr marL="0" indent="0" eaLnBrk="1" hangingPunct="1">
                  <a:buNone/>
                </a:pPr>
                <a:r>
                  <a:rPr lang="en-US" altLang="en-US" sz="2700" dirty="0">
                    <a:cs typeface="Times New Roman" panose="02020603050405020304" pitchFamily="18" charset="0"/>
                  </a:rPr>
                  <a:t>Since det A = 9 and det B = 5, </a:t>
                </a:r>
              </a:p>
              <a:p>
                <a:pPr marL="0" indent="457200" eaLnBrk="1" hangingPunct="1">
                  <a:spcBef>
                    <a:spcPts val="0"/>
                  </a:spcBef>
                  <a:buNone/>
                </a:pPr>
                <a:endParaRPr lang="en-US" altLang="en-US" sz="2700" dirty="0"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16424" name="Rectangle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04800" y="1143000"/>
                <a:ext cx="8458200" cy="4800600"/>
              </a:xfrm>
              <a:blipFill>
                <a:blip r:embed="rId4"/>
                <a:stretch>
                  <a:fillRect l="-1369" t="-127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对象 1">
            <a:extLst>
              <a:ext uri="{FF2B5EF4-FFF2-40B4-BE49-F238E27FC236}">
                <a16:creationId xmlns:a16="http://schemas.microsoft.com/office/drawing/2014/main" id="{AE04D5F7-89F3-44D1-BAC6-6BB4940F879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6849315"/>
              </p:ext>
            </p:extLst>
          </p:nvPr>
        </p:nvGraphicFramePr>
        <p:xfrm>
          <a:off x="1752600" y="4507304"/>
          <a:ext cx="5360040" cy="372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7" name="Equation" r:id="rId5" imgW="2552400" imgH="177480" progId="Equation.DSMT4">
                  <p:embed/>
                </p:oleObj>
              </mc:Choice>
              <mc:Fallback>
                <p:oleObj name="Equation" r:id="rId5" imgW="25524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52600" y="4507304"/>
                        <a:ext cx="5360040" cy="3727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>
            <a:extLst>
              <a:ext uri="{FF2B5EF4-FFF2-40B4-BE49-F238E27FC236}">
                <a16:creationId xmlns:a16="http://schemas.microsoft.com/office/drawing/2014/main" id="{D6EFE054-1F6C-4AEA-AFF4-F98CBEB6642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6573053"/>
              </p:ext>
            </p:extLst>
          </p:nvPr>
        </p:nvGraphicFramePr>
        <p:xfrm>
          <a:off x="2057400" y="3314700"/>
          <a:ext cx="4106592" cy="96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8" name="Equation" r:id="rId7" imgW="1955520" imgH="457200" progId="Equation.DSMT4">
                  <p:embed/>
                </p:oleObj>
              </mc:Choice>
              <mc:Fallback>
                <p:oleObj name="Equation" r:id="rId7" imgW="195552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057400" y="3314700"/>
                        <a:ext cx="4106592" cy="9601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>
            <a:extLst>
              <a:ext uri="{FF2B5EF4-FFF2-40B4-BE49-F238E27FC236}">
                <a16:creationId xmlns:a16="http://schemas.microsoft.com/office/drawing/2014/main" id="{90717906-12F4-4C25-91AD-0D56AC153C0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311653"/>
              </p:ext>
            </p:extLst>
          </p:nvPr>
        </p:nvGraphicFramePr>
        <p:xfrm>
          <a:off x="5105400" y="1935480"/>
          <a:ext cx="1466640" cy="96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9" name="Equation" r:id="rId9" imgW="698400" imgH="457200" progId="Equation.DSMT4">
                  <p:embed/>
                </p:oleObj>
              </mc:Choice>
              <mc:Fallback>
                <p:oleObj name="Equation" r:id="rId9" imgW="69840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105400" y="1935480"/>
                        <a:ext cx="1466640" cy="9601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>
            <a:extLst>
              <a:ext uri="{FF2B5EF4-FFF2-40B4-BE49-F238E27FC236}">
                <a16:creationId xmlns:a16="http://schemas.microsoft.com/office/drawing/2014/main" id="{C82128AE-3338-4E43-A433-CB86F6EB4D4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0220754"/>
              </p:ext>
            </p:extLst>
          </p:nvPr>
        </p:nvGraphicFramePr>
        <p:xfrm>
          <a:off x="6705768" y="1859280"/>
          <a:ext cx="2133432" cy="96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0" name="Equation" r:id="rId11" imgW="1015920" imgH="457200" progId="Equation.DSMT4">
                  <p:embed/>
                </p:oleObj>
              </mc:Choice>
              <mc:Fallback>
                <p:oleObj name="Equation" r:id="rId11" imgW="101592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705768" y="1859280"/>
                        <a:ext cx="2133432" cy="9601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>
            <a:extLst>
              <a:ext uri="{FF2B5EF4-FFF2-40B4-BE49-F238E27FC236}">
                <a16:creationId xmlns:a16="http://schemas.microsoft.com/office/drawing/2014/main" id="{8E5AB769-3B61-42C3-AE66-A5A645F0128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0001616"/>
              </p:ext>
            </p:extLst>
          </p:nvPr>
        </p:nvGraphicFramePr>
        <p:xfrm>
          <a:off x="1752600" y="5740400"/>
          <a:ext cx="4427136" cy="4263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1" name="Equation" r:id="rId13" imgW="2108160" imgH="203040" progId="Equation.DSMT4">
                  <p:embed/>
                </p:oleObj>
              </mc:Choice>
              <mc:Fallback>
                <p:oleObj name="Equation" r:id="rId13" imgW="21081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752600" y="5740400"/>
                        <a:ext cx="4427136" cy="4263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文本框 8">
            <a:extLst>
              <a:ext uri="{FF2B5EF4-FFF2-40B4-BE49-F238E27FC236}">
                <a16:creationId xmlns:a16="http://schemas.microsoft.com/office/drawing/2014/main" id="{4D52DF37-8E31-4031-93D3-9E43BC6008D3}"/>
              </a:ext>
            </a:extLst>
          </p:cNvPr>
          <p:cNvSpPr txBox="1"/>
          <p:nvPr/>
        </p:nvSpPr>
        <p:spPr>
          <a:xfrm>
            <a:off x="609600" y="2108507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b="1" dirty="0">
                <a:latin typeface="+mn-lt"/>
                <a:cs typeface="Times New Roman" panose="02020603050405020304" pitchFamily="18" charset="0"/>
              </a:rPr>
              <a:t>Example 5  </a:t>
            </a:r>
            <a:r>
              <a:rPr lang="en-US" altLang="en-US" dirty="0">
                <a:latin typeface="+mn-lt"/>
                <a:cs typeface="Times New Roman" panose="02020603050405020304" pitchFamily="18" charset="0"/>
              </a:rPr>
              <a:t>Verify Theorem 6 for</a:t>
            </a:r>
            <a:endParaRPr lang="zh-CN" alt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456234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6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 Narrow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shelf Symbol 2" pitchFamily="2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shelf Symbol 2" pitchFamily="2" charset="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13256</TotalTime>
  <Words>423</Words>
  <Application>Microsoft Office PowerPoint</Application>
  <PresentationFormat>全屏显示(4:3)</PresentationFormat>
  <Paragraphs>49</Paragraphs>
  <Slides>7</Slides>
  <Notes>7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6" baseType="lpstr">
      <vt:lpstr>Bookshelf Symbol 2</vt:lpstr>
      <vt:lpstr>Arial</vt:lpstr>
      <vt:lpstr>Arial Narrow</vt:lpstr>
      <vt:lpstr>Cambria Math</vt:lpstr>
      <vt:lpstr>Symbol</vt:lpstr>
      <vt:lpstr>Times New Roman</vt:lpstr>
      <vt:lpstr>Wingdings</vt:lpstr>
      <vt:lpstr>Blends</vt:lpstr>
      <vt:lpstr>Equation</vt:lpstr>
      <vt:lpstr>Determinants</vt:lpstr>
      <vt:lpstr>PROPERTIES OF DETERMINANTS</vt:lpstr>
      <vt:lpstr>PROPERTIES OF DETERMINANTS</vt:lpstr>
      <vt:lpstr>PROPERTIES OF DETERMINANTS</vt:lpstr>
      <vt:lpstr>PROPERTIES OF DETERMINANTS</vt:lpstr>
      <vt:lpstr>COLUMN OPERATIONS</vt:lpstr>
      <vt:lpstr>DETERMINANTS AND MATRIX PRODUCTS</vt:lpstr>
    </vt:vector>
  </TitlesOfParts>
  <Company>© 2012 Pearson Education, Inc. All rights reserved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Linear Algebra and Its Applications</dc:subject>
  <dc:creator>David C. Lay</dc:creator>
  <cp:lastModifiedBy>程 旭</cp:lastModifiedBy>
  <cp:revision>1016</cp:revision>
  <dcterms:created xsi:type="dcterms:W3CDTF">2005-10-22T18:34:54Z</dcterms:created>
  <dcterms:modified xsi:type="dcterms:W3CDTF">2019-04-23T14:29:44Z</dcterms:modified>
</cp:coreProperties>
</file>