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sldIdLst>
    <p:sldId id="424" r:id="rId2"/>
    <p:sldId id="362" r:id="rId3"/>
    <p:sldId id="425" r:id="rId4"/>
    <p:sldId id="426" r:id="rId5"/>
    <p:sldId id="427" r:id="rId6"/>
    <p:sldId id="428" r:id="rId7"/>
    <p:sldId id="429" r:id="rId8"/>
    <p:sldId id="430" r:id="rId9"/>
    <p:sldId id="431" r:id="rId10"/>
    <p:sldId id="432" r:id="rId11"/>
    <p:sldId id="433" r:id="rId12"/>
    <p:sldId id="434"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Bookshelf Symbol 2" pitchFamily="2" charset="2"/>
        <a:ea typeface="+mn-ea"/>
        <a:cs typeface="+mn-cs"/>
      </a:defRPr>
    </a:lvl1pPr>
    <a:lvl2pPr marL="457200" algn="l" rtl="0" eaLnBrk="0" fontAlgn="base" hangingPunct="0">
      <a:spcBef>
        <a:spcPct val="0"/>
      </a:spcBef>
      <a:spcAft>
        <a:spcPct val="0"/>
      </a:spcAft>
      <a:defRPr sz="2400" kern="1200">
        <a:solidFill>
          <a:schemeClr val="tx1"/>
        </a:solidFill>
        <a:latin typeface="Bookshelf Symbol 2" pitchFamily="2" charset="2"/>
        <a:ea typeface="+mn-ea"/>
        <a:cs typeface="+mn-cs"/>
      </a:defRPr>
    </a:lvl2pPr>
    <a:lvl3pPr marL="914400" algn="l" rtl="0" eaLnBrk="0" fontAlgn="base" hangingPunct="0">
      <a:spcBef>
        <a:spcPct val="0"/>
      </a:spcBef>
      <a:spcAft>
        <a:spcPct val="0"/>
      </a:spcAft>
      <a:defRPr sz="2400" kern="1200">
        <a:solidFill>
          <a:schemeClr val="tx1"/>
        </a:solidFill>
        <a:latin typeface="Bookshelf Symbol 2" pitchFamily="2" charset="2"/>
        <a:ea typeface="+mn-ea"/>
        <a:cs typeface="+mn-cs"/>
      </a:defRPr>
    </a:lvl3pPr>
    <a:lvl4pPr marL="1371600" algn="l" rtl="0" eaLnBrk="0" fontAlgn="base" hangingPunct="0">
      <a:spcBef>
        <a:spcPct val="0"/>
      </a:spcBef>
      <a:spcAft>
        <a:spcPct val="0"/>
      </a:spcAft>
      <a:defRPr sz="2400" kern="1200">
        <a:solidFill>
          <a:schemeClr val="tx1"/>
        </a:solidFill>
        <a:latin typeface="Bookshelf Symbol 2" pitchFamily="2" charset="2"/>
        <a:ea typeface="+mn-ea"/>
        <a:cs typeface="+mn-cs"/>
      </a:defRPr>
    </a:lvl4pPr>
    <a:lvl5pPr marL="1828800" algn="l" rtl="0" eaLnBrk="0" fontAlgn="base" hangingPunct="0">
      <a:spcBef>
        <a:spcPct val="0"/>
      </a:spcBef>
      <a:spcAft>
        <a:spcPct val="0"/>
      </a:spcAft>
      <a:defRPr sz="2400" kern="1200">
        <a:solidFill>
          <a:schemeClr val="tx1"/>
        </a:solidFill>
        <a:latin typeface="Bookshelf Symbol 2" pitchFamily="2" charset="2"/>
        <a:ea typeface="+mn-ea"/>
        <a:cs typeface="+mn-cs"/>
      </a:defRPr>
    </a:lvl5pPr>
    <a:lvl6pPr marL="2286000" algn="l" defTabSz="914400" rtl="0" eaLnBrk="1" latinLnBrk="0" hangingPunct="1">
      <a:defRPr sz="2400" kern="1200">
        <a:solidFill>
          <a:schemeClr val="tx1"/>
        </a:solidFill>
        <a:latin typeface="Bookshelf Symbol 2" pitchFamily="2" charset="2"/>
        <a:ea typeface="+mn-ea"/>
        <a:cs typeface="+mn-cs"/>
      </a:defRPr>
    </a:lvl6pPr>
    <a:lvl7pPr marL="2743200" algn="l" defTabSz="914400" rtl="0" eaLnBrk="1" latinLnBrk="0" hangingPunct="1">
      <a:defRPr sz="2400" kern="1200">
        <a:solidFill>
          <a:schemeClr val="tx1"/>
        </a:solidFill>
        <a:latin typeface="Bookshelf Symbol 2" pitchFamily="2" charset="2"/>
        <a:ea typeface="+mn-ea"/>
        <a:cs typeface="+mn-cs"/>
      </a:defRPr>
    </a:lvl7pPr>
    <a:lvl8pPr marL="3200400" algn="l" defTabSz="914400" rtl="0" eaLnBrk="1" latinLnBrk="0" hangingPunct="1">
      <a:defRPr sz="2400" kern="1200">
        <a:solidFill>
          <a:schemeClr val="tx1"/>
        </a:solidFill>
        <a:latin typeface="Bookshelf Symbol 2" pitchFamily="2" charset="2"/>
        <a:ea typeface="+mn-ea"/>
        <a:cs typeface="+mn-cs"/>
      </a:defRPr>
    </a:lvl8pPr>
    <a:lvl9pPr marL="3657600" algn="l" defTabSz="914400" rtl="0" eaLnBrk="1" latinLnBrk="0" hangingPunct="1">
      <a:defRPr sz="2400" kern="1200">
        <a:solidFill>
          <a:schemeClr val="tx1"/>
        </a:solidFill>
        <a:latin typeface="Bookshelf Symbol 2" pitchFamily="2" charset="2"/>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388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C97"/>
    <a:srgbClr val="D7791B"/>
    <a:srgbClr val="4C7816"/>
    <a:srgbClr val="528218"/>
    <a:srgbClr val="B6CEAA"/>
    <a:srgbClr val="ADC8A0"/>
    <a:srgbClr val="CD801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8725" autoAdjust="0"/>
  </p:normalViewPr>
  <p:slideViewPr>
    <p:cSldViewPr>
      <p:cViewPr varScale="1">
        <p:scale>
          <a:sx n="110" d="100"/>
          <a:sy n="110" d="100"/>
        </p:scale>
        <p:origin x="1920" y="102"/>
      </p:cViewPr>
      <p:guideLst>
        <p:guide orient="horz" pos="1296"/>
        <p:guide orient="horz" pos="388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en-US" alt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en-US" alt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F54F01C-9DAE-4834-B3FA-3D4760BB0170}" type="slidenum">
              <a:rPr lang="en-US" altLang="en-US"/>
              <a:pPr>
                <a:defRPr/>
              </a:pPr>
              <a:t>‹#›</a:t>
            </a:fld>
            <a:endParaRPr lang="en-US" altLang="en-US" dirty="0"/>
          </a:p>
        </p:txBody>
      </p:sp>
    </p:spTree>
    <p:extLst>
      <p:ext uri="{BB962C8B-B14F-4D97-AF65-F5344CB8AC3E}">
        <p14:creationId xmlns:p14="http://schemas.microsoft.com/office/powerpoint/2010/main" val="2440470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A9C20A67-9360-415D-8A66-BED502C09899}" type="slidenum">
              <a:rPr lang="en-US" altLang="en-US" sz="1200">
                <a:latin typeface="Arial" panose="020B0604020202020204" pitchFamily="34" charset="0"/>
              </a:rPr>
              <a:pPr algn="r"/>
              <a:t>1</a:t>
            </a:fld>
            <a:endParaRPr lang="en-US" altLang="en-US" sz="1200" dirty="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p>
        </p:txBody>
      </p:sp>
    </p:spTree>
    <p:extLst>
      <p:ext uri="{BB962C8B-B14F-4D97-AF65-F5344CB8AC3E}">
        <p14:creationId xmlns:p14="http://schemas.microsoft.com/office/powerpoint/2010/main" val="367849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10</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9840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11</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4984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12</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9887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2</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2336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3</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5002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4</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9325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5</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3130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6</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2737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7</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1973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8</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231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195455FB-0CCA-4344-9073-52441C2645F4}" type="slidenum">
              <a:rPr lang="en-US" altLang="en-US" sz="1200">
                <a:latin typeface="Arial" panose="020B0604020202020204" pitchFamily="34" charset="0"/>
              </a:rPr>
              <a:pPr algn="r"/>
              <a:t>9</a:t>
            </a:fld>
            <a:endParaRPr lang="en-US" altLang="en-US" sz="1200"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7956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0" y="2667000"/>
            <a:ext cx="4953000" cy="0"/>
          </a:xfrm>
          <a:prstGeom prst="line">
            <a:avLst/>
          </a:prstGeom>
          <a:noFill/>
          <a:ln w="127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Text Box 14" descr="Pink tissue paper"/>
          <p:cNvSpPr txBox="1">
            <a:spLocks noChangeArrowheads="1"/>
          </p:cNvSpPr>
          <p:nvPr userDrawn="1"/>
        </p:nvSpPr>
        <p:spPr bwMode="auto">
          <a:xfrm>
            <a:off x="533400" y="304800"/>
            <a:ext cx="533400" cy="7318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eaLnBrk="1" hangingPunct="1">
              <a:spcBef>
                <a:spcPct val="50000"/>
              </a:spcBef>
            </a:pPr>
            <a:r>
              <a:rPr lang="en-US" altLang="en-US" sz="4200" b="1" dirty="0">
                <a:solidFill>
                  <a:srgbClr val="4C7816"/>
                </a:solidFill>
                <a:latin typeface="Arial" panose="020B0604020202020204" pitchFamily="34" charset="0"/>
              </a:rPr>
              <a:t>2</a:t>
            </a:r>
          </a:p>
        </p:txBody>
      </p:sp>
      <p:sp>
        <p:nvSpPr>
          <p:cNvPr id="7" name="Text Box 15" descr="Pink tissue paper"/>
          <p:cNvSpPr txBox="1">
            <a:spLocks noChangeArrowheads="1"/>
          </p:cNvSpPr>
          <p:nvPr userDrawn="1"/>
        </p:nvSpPr>
        <p:spPr bwMode="auto">
          <a:xfrm>
            <a:off x="304800" y="2057400"/>
            <a:ext cx="838200" cy="579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eaLnBrk="1" hangingPunct="1">
              <a:spcBef>
                <a:spcPct val="50000"/>
              </a:spcBef>
            </a:pPr>
            <a:r>
              <a:rPr lang="en-US" altLang="en-US" sz="3200" b="1" dirty="0">
                <a:solidFill>
                  <a:srgbClr val="CD8019"/>
                </a:solidFill>
                <a:latin typeface="Arial" panose="020B0604020202020204" pitchFamily="34" charset="0"/>
              </a:rPr>
              <a:t>2.9</a:t>
            </a:r>
          </a:p>
        </p:txBody>
      </p:sp>
      <p:sp>
        <p:nvSpPr>
          <p:cNvPr id="12" name="Freeform 31"/>
          <p:cNvSpPr>
            <a:spLocks/>
          </p:cNvSpPr>
          <p:nvPr userDrawn="1"/>
        </p:nvSpPr>
        <p:spPr bwMode="auto">
          <a:xfrm>
            <a:off x="0" y="2057400"/>
            <a:ext cx="1143000" cy="609600"/>
          </a:xfrm>
          <a:custGeom>
            <a:avLst/>
            <a:gdLst>
              <a:gd name="T0" fmla="*/ 0 w 96"/>
              <a:gd name="T1" fmla="*/ 0 h 192"/>
              <a:gd name="T2" fmla="*/ 1143000 w 96"/>
              <a:gd name="T3" fmla="*/ 0 h 192"/>
              <a:gd name="T4" fmla="*/ 1143000 w 96"/>
              <a:gd name="T5" fmla="*/ 609600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lnTo>
                  <a:pt x="96" y="0"/>
                </a:lnTo>
                <a:lnTo>
                  <a:pt x="96" y="192"/>
                </a:lnTo>
              </a:path>
            </a:pathLst>
          </a:custGeom>
          <a:noFill/>
          <a:ln w="12700" cap="flat" cmpd="sng">
            <a:solidFill>
              <a:srgbClr val="077C97"/>
            </a:solidFill>
            <a:prstDash val="solid"/>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5200" name="Rectangle 16"/>
          <p:cNvSpPr>
            <a:spLocks noGrp="1" noChangeArrowheads="1"/>
          </p:cNvSpPr>
          <p:nvPr>
            <p:ph type="ctrTitle" sz="quarter"/>
          </p:nvPr>
        </p:nvSpPr>
        <p:spPr>
          <a:xfrm>
            <a:off x="1219200" y="609600"/>
            <a:ext cx="5943600" cy="1295400"/>
          </a:xfrm>
        </p:spPr>
        <p:txBody>
          <a:bodyPr anchor="t"/>
          <a:lstStyle>
            <a:lvl1pPr>
              <a:defRPr sz="3600">
                <a:latin typeface="Times New Roman" panose="02020603050405020304" pitchFamily="18" charset="0"/>
              </a:defRPr>
            </a:lvl1pPr>
          </a:lstStyle>
          <a:p>
            <a:pPr lvl="0"/>
            <a:r>
              <a:rPr lang="en-US" altLang="en-US" noProof="0" dirty="0"/>
              <a:t>Click to edit Master title style</a:t>
            </a:r>
          </a:p>
        </p:txBody>
      </p:sp>
      <p:sp>
        <p:nvSpPr>
          <p:cNvPr id="605201" name="Rectangle 17"/>
          <p:cNvSpPr>
            <a:spLocks noGrp="1" noChangeArrowheads="1"/>
          </p:cNvSpPr>
          <p:nvPr>
            <p:ph type="subTitle" sz="quarter" idx="1"/>
          </p:nvPr>
        </p:nvSpPr>
        <p:spPr>
          <a:xfrm>
            <a:off x="457200" y="2819400"/>
            <a:ext cx="4495800" cy="3352800"/>
          </a:xfrm>
        </p:spPr>
        <p:txBody>
          <a:bodyPr/>
          <a:lstStyle>
            <a:lvl1pPr marL="0" indent="0">
              <a:buFont typeface="Wingdings" panose="05000000000000000000" pitchFamily="2" charset="2"/>
              <a:buNone/>
              <a:defRPr sz="2800">
                <a:solidFill>
                  <a:srgbClr val="077C97"/>
                </a:solidFill>
                <a:latin typeface="Arial Narrow" panose="020B0606020202030204" pitchFamily="34" charset="0"/>
              </a:defRPr>
            </a:lvl1pPr>
          </a:lstStyle>
          <a:p>
            <a:pPr lvl="0"/>
            <a:r>
              <a:rPr lang="en-US" altLang="en-US" noProof="0"/>
              <a:t>Click to edit Master subtitle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0" y="2248436"/>
            <a:ext cx="2971800" cy="3753526"/>
          </a:xfrm>
          <a:prstGeom prst="rect">
            <a:avLst/>
          </a:prstGeom>
        </p:spPr>
      </p:pic>
    </p:spTree>
    <p:extLst>
      <p:ext uri="{BB962C8B-B14F-4D97-AF65-F5344CB8AC3E}">
        <p14:creationId xmlns:p14="http://schemas.microsoft.com/office/powerpoint/2010/main" val="414148795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666FB77A-CE67-40A9-945B-251200CD2367}" type="slidenum">
              <a:rPr lang="en-US" altLang="en-US"/>
              <a:pPr>
                <a:defRPr/>
              </a:pPr>
              <a:t>‹#›</a:t>
            </a:fld>
            <a:endParaRPr lang="en-CA" altLang="en-US" dirty="0"/>
          </a:p>
        </p:txBody>
      </p:sp>
      <p:sp>
        <p:nvSpPr>
          <p:cNvPr id="5"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10773998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C40906E5-C24C-4790-AE21-7B84BA83C02F}" type="slidenum">
              <a:rPr lang="en-US" altLang="en-US"/>
              <a:pPr>
                <a:defRPr/>
              </a:pPr>
              <a:t>‹#›</a:t>
            </a:fld>
            <a:endParaRPr lang="en-CA" altLang="en-US" dirty="0"/>
          </a:p>
        </p:txBody>
      </p:sp>
      <p:sp>
        <p:nvSpPr>
          <p:cNvPr id="5"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22162913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CE90E932-D1B3-4534-813D-FD4EBE5E39C2}" type="slidenum">
              <a:rPr lang="en-US" altLang="en-US"/>
              <a:pPr>
                <a:defRPr/>
              </a:pPr>
              <a:t>‹#›</a:t>
            </a:fld>
            <a:endParaRPr lang="en-CA" altLang="en-US" dirty="0"/>
          </a:p>
        </p:txBody>
      </p:sp>
      <p:sp>
        <p:nvSpPr>
          <p:cNvPr id="5"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32683769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611AF1AB-C2F6-4C2D-A675-8FAD64D2E68D}" type="slidenum">
              <a:rPr lang="en-US" altLang="en-US"/>
              <a:pPr>
                <a:defRPr/>
              </a:pPr>
              <a:t>‹#›</a:t>
            </a:fld>
            <a:endParaRPr lang="en-CA" altLang="en-US" dirty="0"/>
          </a:p>
        </p:txBody>
      </p:sp>
      <p:sp>
        <p:nvSpPr>
          <p:cNvPr id="5"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29282626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3986BFB6-CA82-4812-BE97-DA0F65491B7A}" type="slidenum">
              <a:rPr lang="en-US" altLang="en-US"/>
              <a:pPr>
                <a:defRPr/>
              </a:pPr>
              <a:t>‹#›</a:t>
            </a:fld>
            <a:endParaRPr lang="en-CA" altLang="en-US" dirty="0"/>
          </a:p>
        </p:txBody>
      </p:sp>
      <p:sp>
        <p:nvSpPr>
          <p:cNvPr id="6"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23171080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E6DAF540-46D9-4094-8FE8-0834E2370D1A}" type="slidenum">
              <a:rPr lang="en-US" altLang="en-US"/>
              <a:pPr>
                <a:defRPr/>
              </a:pPr>
              <a:t>‹#›</a:t>
            </a:fld>
            <a:endParaRPr lang="en-CA" altLang="en-US" dirty="0"/>
          </a:p>
        </p:txBody>
      </p:sp>
      <p:sp>
        <p:nvSpPr>
          <p:cNvPr id="8"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35696694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487CA900-6A0F-4284-BBF9-FA441424FECD}" type="slidenum">
              <a:rPr lang="en-US" altLang="en-US"/>
              <a:pPr>
                <a:defRPr/>
              </a:pPr>
              <a:t>‹#›</a:t>
            </a:fld>
            <a:endParaRPr lang="en-CA" altLang="en-US" dirty="0"/>
          </a:p>
        </p:txBody>
      </p:sp>
      <p:sp>
        <p:nvSpPr>
          <p:cNvPr id="4"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15671463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D08BDEBC-B0EE-4876-A910-04FE4D7A43BC}" type="slidenum">
              <a:rPr lang="en-US" altLang="en-US"/>
              <a:pPr>
                <a:defRPr/>
              </a:pPr>
              <a:t>‹#›</a:t>
            </a:fld>
            <a:endParaRPr lang="en-CA" altLang="en-US" dirty="0"/>
          </a:p>
        </p:txBody>
      </p:sp>
      <p:sp>
        <p:nvSpPr>
          <p:cNvPr id="3"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159443986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8667CB26-4B9D-4316-91C7-62ACA1D37795}" type="slidenum">
              <a:rPr lang="en-US" altLang="en-US"/>
              <a:pPr>
                <a:defRPr/>
              </a:pPr>
              <a:t>‹#›</a:t>
            </a:fld>
            <a:endParaRPr lang="en-CA" altLang="en-US" dirty="0"/>
          </a:p>
        </p:txBody>
      </p:sp>
      <p:sp>
        <p:nvSpPr>
          <p:cNvPr id="6"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10508477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dirty="0"/>
              <a:t>Slide 2.2- </a:t>
            </a:r>
            <a:fld id="{C3411FFC-3F1F-41E6-A5CD-496F1593754C}" type="slidenum">
              <a:rPr lang="en-US" altLang="en-US"/>
              <a:pPr>
                <a:defRPr/>
              </a:pPr>
              <a:t>‹#›</a:t>
            </a:fld>
            <a:endParaRPr lang="en-CA" altLang="en-US" dirty="0"/>
          </a:p>
        </p:txBody>
      </p:sp>
      <p:sp>
        <p:nvSpPr>
          <p:cNvPr id="6" name="Footer Placeholder 9"/>
          <p:cNvSpPr>
            <a:spLocks noGrp="1"/>
          </p:cNvSpPr>
          <p:nvPr>
            <p:ph type="ftr" sz="quarter" idx="11"/>
          </p:nvPr>
        </p:nvSpPr>
        <p:spPr/>
        <p:txBody>
          <a:bodyPr/>
          <a:lstStyle>
            <a:lvl1pPr>
              <a:defRPr/>
            </a:lvl1pPr>
          </a:lstStyle>
          <a:p>
            <a:pPr>
              <a:defRPr/>
            </a:pPr>
            <a:r>
              <a:rPr lang="en-US" altLang="en-US" dirty="0"/>
              <a:t> © 2012 Pearson Education, Inc.</a:t>
            </a:r>
          </a:p>
        </p:txBody>
      </p:sp>
    </p:spTree>
    <p:extLst>
      <p:ext uri="{BB962C8B-B14F-4D97-AF65-F5344CB8AC3E}">
        <p14:creationId xmlns:p14="http://schemas.microsoft.com/office/powerpoint/2010/main" val="18707326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51586" name="Rectangle 2"/>
          <p:cNvSpPr>
            <a:spLocks noGrp="1" noChangeArrowheads="1"/>
          </p:cNvSpPr>
          <p:nvPr>
            <p:ph type="sldNum" sz="quarter" idx="4"/>
          </p:nvPr>
        </p:nvSpPr>
        <p:spPr bwMode="auto">
          <a:xfrm>
            <a:off x="6781800" y="6307138"/>
            <a:ext cx="19050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smtClean="0">
                <a:latin typeface="Arial" panose="020B0604020202020204" pitchFamily="34" charset="0"/>
              </a:defRPr>
            </a:lvl1pPr>
          </a:lstStyle>
          <a:p>
            <a:pPr>
              <a:defRPr/>
            </a:pPr>
            <a:r>
              <a:rPr lang="en-US" altLang="en-US" dirty="0"/>
              <a:t>Slide 2.2- </a:t>
            </a:r>
            <a:fld id="{CE7008AD-6ACD-4396-A6D7-C548241CE52C}" type="slidenum">
              <a:rPr lang="en-US" altLang="en-US"/>
              <a:pPr>
                <a:defRPr/>
              </a:pPr>
              <a:t>‹#›</a:t>
            </a:fld>
            <a:endParaRPr lang="en-CA" altLang="en-US" dirty="0"/>
          </a:p>
        </p:txBody>
      </p:sp>
      <p:sp>
        <p:nvSpPr>
          <p:cNvPr id="1027" name="Rectangle 5"/>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Footer Placeholder 9"/>
          <p:cNvSpPr>
            <a:spLocks noGrp="1"/>
          </p:cNvSpPr>
          <p:nvPr>
            <p:ph type="ftr" sz="quarter" idx="3"/>
          </p:nvPr>
        </p:nvSpPr>
        <p:spPr>
          <a:xfrm>
            <a:off x="457200" y="6305550"/>
            <a:ext cx="6324600" cy="476250"/>
          </a:xfrm>
          <a:prstGeom prst="rect">
            <a:avLst/>
          </a:prstGeom>
        </p:spPr>
        <p:txBody>
          <a:bodyPr vert="horz" wrap="square" lIns="91440" tIns="45720" rIns="91440" bIns="45720" numCol="1" anchor="b" anchorCtr="0" compatLnSpc="1">
            <a:prstTxWarp prst="textNoShape">
              <a:avLst/>
            </a:prstTxWarp>
          </a:bodyPr>
          <a:lstStyle>
            <a:lvl1pPr algn="l" eaLnBrk="1" hangingPunct="1">
              <a:buFont typeface="Symbol" panose="05050102010706020507" pitchFamily="18" charset="2"/>
              <a:buNone/>
              <a:defRPr sz="1200" smtClean="0">
                <a:latin typeface="Arial" panose="020B0604020202020204" pitchFamily="34" charset="0"/>
                <a:sym typeface="Symbol" panose="05050102010706020507" pitchFamily="18" charset="2"/>
              </a:defRPr>
            </a:lvl1pPr>
          </a:lstStyle>
          <a:p>
            <a:pPr>
              <a:defRPr/>
            </a:pPr>
            <a:r>
              <a:rPr lang="en-US" altLang="en-US" dirty="0"/>
              <a:t> © 2012 Pearson Education, Inc.</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hf hdr="0" dt="0"/>
  <p:txStyles>
    <p:titleStyle>
      <a:lvl1pPr algn="l" rtl="0" eaLnBrk="0" fontAlgn="base" hangingPunct="0">
        <a:spcBef>
          <a:spcPct val="0"/>
        </a:spcBef>
        <a:spcAft>
          <a:spcPct val="0"/>
        </a:spcAft>
        <a:defRPr sz="3200" kern="1200">
          <a:solidFill>
            <a:srgbClr val="077C97"/>
          </a:solidFill>
          <a:latin typeface="+mj-lt"/>
          <a:ea typeface="+mj-ea"/>
          <a:cs typeface="+mj-cs"/>
        </a:defRPr>
      </a:lvl1pPr>
      <a:lvl2pPr algn="l" rtl="0" eaLnBrk="0" fontAlgn="base" hangingPunct="0">
        <a:spcBef>
          <a:spcPct val="0"/>
        </a:spcBef>
        <a:spcAft>
          <a:spcPct val="0"/>
        </a:spcAft>
        <a:defRPr sz="3200">
          <a:solidFill>
            <a:srgbClr val="077C97"/>
          </a:solidFill>
          <a:latin typeface="Arial Narrow" panose="020B0606020202030204" pitchFamily="34" charset="0"/>
        </a:defRPr>
      </a:lvl2pPr>
      <a:lvl3pPr algn="l" rtl="0" eaLnBrk="0" fontAlgn="base" hangingPunct="0">
        <a:spcBef>
          <a:spcPct val="0"/>
        </a:spcBef>
        <a:spcAft>
          <a:spcPct val="0"/>
        </a:spcAft>
        <a:defRPr sz="3200">
          <a:solidFill>
            <a:srgbClr val="077C97"/>
          </a:solidFill>
          <a:latin typeface="Arial Narrow" panose="020B0606020202030204" pitchFamily="34" charset="0"/>
        </a:defRPr>
      </a:lvl3pPr>
      <a:lvl4pPr algn="l" rtl="0" eaLnBrk="0" fontAlgn="base" hangingPunct="0">
        <a:spcBef>
          <a:spcPct val="0"/>
        </a:spcBef>
        <a:spcAft>
          <a:spcPct val="0"/>
        </a:spcAft>
        <a:defRPr sz="3200">
          <a:solidFill>
            <a:srgbClr val="077C97"/>
          </a:solidFill>
          <a:latin typeface="Arial Narrow" panose="020B0606020202030204" pitchFamily="34" charset="0"/>
        </a:defRPr>
      </a:lvl4pPr>
      <a:lvl5pPr algn="l" rtl="0" eaLnBrk="0" fontAlgn="base" hangingPunct="0">
        <a:spcBef>
          <a:spcPct val="0"/>
        </a:spcBef>
        <a:spcAft>
          <a:spcPct val="0"/>
        </a:spcAft>
        <a:defRPr sz="3200">
          <a:solidFill>
            <a:srgbClr val="077C97"/>
          </a:solidFill>
          <a:latin typeface="Arial Narrow" panose="020B0606020202030204" pitchFamily="34" charset="0"/>
        </a:defRPr>
      </a:lvl5pPr>
      <a:lvl6pPr marL="457200" algn="l" rtl="0" fontAlgn="base">
        <a:spcBef>
          <a:spcPct val="0"/>
        </a:spcBef>
        <a:spcAft>
          <a:spcPct val="0"/>
        </a:spcAft>
        <a:defRPr sz="3200">
          <a:solidFill>
            <a:srgbClr val="077C97"/>
          </a:solidFill>
          <a:latin typeface="Arial Narrow" panose="020B0606020202030204" pitchFamily="34" charset="0"/>
        </a:defRPr>
      </a:lvl6pPr>
      <a:lvl7pPr marL="914400" algn="l" rtl="0" fontAlgn="base">
        <a:spcBef>
          <a:spcPct val="0"/>
        </a:spcBef>
        <a:spcAft>
          <a:spcPct val="0"/>
        </a:spcAft>
        <a:defRPr sz="3200">
          <a:solidFill>
            <a:srgbClr val="077C97"/>
          </a:solidFill>
          <a:latin typeface="Arial Narrow" panose="020B0606020202030204" pitchFamily="34" charset="0"/>
        </a:defRPr>
      </a:lvl7pPr>
      <a:lvl8pPr marL="1371600" algn="l" rtl="0" fontAlgn="base">
        <a:spcBef>
          <a:spcPct val="0"/>
        </a:spcBef>
        <a:spcAft>
          <a:spcPct val="0"/>
        </a:spcAft>
        <a:defRPr sz="3200">
          <a:solidFill>
            <a:srgbClr val="077C97"/>
          </a:solidFill>
          <a:latin typeface="Arial Narrow" panose="020B0606020202030204" pitchFamily="34" charset="0"/>
        </a:defRPr>
      </a:lvl8pPr>
      <a:lvl9pPr marL="1828800" algn="l" rtl="0" fontAlgn="base">
        <a:spcBef>
          <a:spcPct val="0"/>
        </a:spcBef>
        <a:spcAft>
          <a:spcPct val="0"/>
        </a:spcAft>
        <a:defRPr sz="3200">
          <a:solidFill>
            <a:srgbClr val="077C97"/>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p:txBody>
          <a:bodyPr/>
          <a:lstStyle/>
          <a:p>
            <a:pPr eaLnBrk="1" hangingPunct="1"/>
            <a:r>
              <a:rPr lang="en-US" altLang="en-US" dirty="0"/>
              <a:t>Matrix Algebra</a:t>
            </a:r>
          </a:p>
        </p:txBody>
      </p:sp>
      <p:sp>
        <p:nvSpPr>
          <p:cNvPr id="4100" name="Rectangle 4"/>
          <p:cNvSpPr>
            <a:spLocks noGrp="1" noChangeArrowheads="1"/>
          </p:cNvSpPr>
          <p:nvPr>
            <p:ph type="subTitle" idx="1"/>
          </p:nvPr>
        </p:nvSpPr>
        <p:spPr/>
        <p:txBody>
          <a:bodyPr/>
          <a:lstStyle/>
          <a:p>
            <a:pPr eaLnBrk="1" hangingPunct="1"/>
            <a:r>
              <a:rPr lang="en-US" altLang="en-US" dirty="0"/>
              <a:t>DIMENSION AND RANK</a:t>
            </a:r>
          </a:p>
        </p:txBody>
      </p:sp>
      <p:pic>
        <p:nvPicPr>
          <p:cNvPr id="2" name="图片 1">
            <a:extLst>
              <a:ext uri="{FF2B5EF4-FFF2-40B4-BE49-F238E27FC236}">
                <a16:creationId xmlns:a16="http://schemas.microsoft.com/office/drawing/2014/main" id="{883B74C9-A0BD-46E3-86E5-20B1ECBBFB5B}"/>
              </a:ext>
            </a:extLst>
          </p:cNvPr>
          <p:cNvPicPr>
            <a:picLocks noChangeAspect="1"/>
          </p:cNvPicPr>
          <p:nvPr/>
        </p:nvPicPr>
        <p:blipFill>
          <a:blip r:embed="rId3"/>
          <a:stretch>
            <a:fillRect/>
          </a:stretch>
        </p:blipFill>
        <p:spPr>
          <a:xfrm>
            <a:off x="5715000" y="2209800"/>
            <a:ext cx="2971800" cy="393789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10</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RANK AND THE INVERTIBLE MATRIX THEOREM</a:t>
            </a:r>
          </a:p>
        </p:txBody>
      </p:sp>
      <mc:AlternateContent xmlns:mc="http://schemas.openxmlformats.org/markup-compatibility/2006" xmlns:a14="http://schemas.microsoft.com/office/drawing/2010/main">
        <mc:Choice Requires="a14">
          <p:sp>
            <p:nvSpPr>
              <p:cNvPr id="6" name="Rectangle 8"/>
              <p:cNvSpPr txBox="1">
                <a:spLocks noChangeArrowheads="1"/>
              </p:cNvSpPr>
              <p:nvPr/>
            </p:nvSpPr>
            <p:spPr bwMode="auto">
              <a:xfrm>
                <a:off x="304800" y="1371600"/>
                <a:ext cx="8441872" cy="518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b="1" dirty="0">
                    <a:solidFill>
                      <a:srgbClr val="077C97"/>
                    </a:solidFill>
                    <a:cs typeface="Times New Roman" panose="02020603050405020304" pitchFamily="18" charset="0"/>
                  </a:rPr>
                  <a:t>The Invertible Theorem (continued) </a:t>
                </a:r>
                <a:r>
                  <a:rPr lang="en-US" altLang="en-US" sz="2700" b="1" dirty="0">
                    <a:cs typeface="Times New Roman" panose="02020603050405020304" pitchFamily="18" charset="0"/>
                  </a:rPr>
                  <a:t> </a:t>
                </a:r>
                <a:r>
                  <a:rPr lang="en-US" altLang="en-US" sz="2700" dirty="0">
                    <a:cs typeface="Times New Roman" panose="02020603050405020304" pitchFamily="18" charset="0"/>
                  </a:rPr>
                  <a:t>Let </a:t>
                </a:r>
                <a:r>
                  <a:rPr lang="en-US" altLang="en-US" sz="2700" i="1" dirty="0">
                    <a:cs typeface="Times New Roman" panose="02020603050405020304" pitchFamily="18" charset="0"/>
                  </a:rPr>
                  <a:t>A</a:t>
                </a:r>
                <a:r>
                  <a:rPr lang="en-US" altLang="en-US" sz="2700" dirty="0">
                    <a:cs typeface="Times New Roman" panose="02020603050405020304" pitchFamily="18" charset="0"/>
                  </a:rPr>
                  <a:t> be an </a:t>
                </a:r>
                <a14:m>
                  <m:oMath xmlns:m="http://schemas.openxmlformats.org/officeDocument/2006/math">
                    <m:r>
                      <a:rPr lang="en-US" altLang="en-US" sz="2700" i="1" dirty="0" smtClean="0">
                        <a:latin typeface="Cambria Math" panose="02040503050406030204" pitchFamily="18" charset="0"/>
                        <a:cs typeface="Times New Roman" panose="02020603050405020304" pitchFamily="18" charset="0"/>
                      </a:rPr>
                      <m:t>𝑛</m:t>
                    </m:r>
                    <m:r>
                      <a:rPr lang="en-US" altLang="en-US" sz="270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dirty="0"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en-US" altLang="en-US" sz="2700" dirty="0">
                    <a:cs typeface="Times New Roman" panose="02020603050405020304" pitchFamily="18" charset="0"/>
                  </a:rPr>
                  <a:t> matrix. Then the following statements are each equivalent to the statement that </a:t>
                </a:r>
                <a:r>
                  <a:rPr lang="en-US" altLang="en-US" sz="2700" i="1" dirty="0">
                    <a:cs typeface="Times New Roman" panose="02020603050405020304" pitchFamily="18" charset="0"/>
                  </a:rPr>
                  <a:t>A</a:t>
                </a:r>
                <a:r>
                  <a:rPr lang="en-US" altLang="en-US" sz="2700" dirty="0">
                    <a:cs typeface="Times New Roman" panose="02020603050405020304" pitchFamily="18" charset="0"/>
                  </a:rPr>
                  <a:t> is an invertible matrix.</a:t>
                </a:r>
              </a:p>
              <a:p>
                <a:pPr marL="0" indent="0" eaLnBrk="1" hangingPunct="1">
                  <a:buNone/>
                </a:pPr>
                <a:r>
                  <a:rPr lang="en-US" altLang="en-US" sz="2700" dirty="0">
                    <a:cs typeface="Times New Roman" panose="02020603050405020304" pitchFamily="18" charset="0"/>
                  </a:rPr>
                  <a:t>     m. The columns of A form a basis of </a:t>
                </a:r>
                <a14:m>
                  <m:oMath xmlns:m="http://schemas.openxmlformats.org/officeDocument/2006/math">
                    <m:sSup>
                      <m:sSupPr>
                        <m:ctrlPr>
                          <a:rPr lang="en-US" altLang="en-US" sz="2700" i="1">
                            <a:latin typeface="Cambria Math" panose="02040503050406030204" pitchFamily="18" charset="0"/>
                            <a:cs typeface="Times New Roman" panose="02020603050405020304" pitchFamily="18" charset="0"/>
                          </a:rPr>
                        </m:ctrlPr>
                      </m:sSup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en-US" sz="2700" i="1">
                            <a:latin typeface="Cambria Math" panose="02040503050406030204" pitchFamily="18" charset="0"/>
                            <a:cs typeface="Times New Roman" panose="02020603050405020304" pitchFamily="18" charset="0"/>
                          </a:rPr>
                          <m:t>𝑛</m:t>
                        </m:r>
                      </m:sup>
                    </m:sSup>
                  </m:oMath>
                </a14:m>
                <a:r>
                  <a:rPr lang="en-US" altLang="en-US" sz="2700" dirty="0">
                    <a:cs typeface="Times New Roman" panose="02020603050405020304" pitchFamily="18" charset="0"/>
                  </a:rPr>
                  <a:t>.</a:t>
                </a:r>
              </a:p>
              <a:p>
                <a:pPr marL="0" indent="0" eaLnBrk="1" hangingPunct="1">
                  <a:buNone/>
                </a:pPr>
                <a:r>
                  <a:rPr lang="en-US" altLang="en-US" sz="2700" dirty="0">
                    <a:cs typeface="Times New Roman" panose="02020603050405020304" pitchFamily="18" charset="0"/>
                  </a:rPr>
                  <a:t>     n.  Col </a:t>
                </a:r>
                <a:r>
                  <a:rPr lang="en-US" altLang="en-US" sz="2700" i="1" dirty="0">
                    <a:cs typeface="Times New Roman" panose="02020603050405020304" pitchFamily="18" charset="0"/>
                  </a:rPr>
                  <a:t>A</a:t>
                </a:r>
                <a:r>
                  <a:rPr lang="en-US" altLang="en-US" sz="2700" dirty="0">
                    <a:cs typeface="Times New Roman" panose="02020603050405020304" pitchFamily="18" charset="0"/>
                  </a:rPr>
                  <a:t> = </a:t>
                </a:r>
                <a14:m>
                  <m:oMath xmlns:m="http://schemas.openxmlformats.org/officeDocument/2006/math">
                    <m:sSup>
                      <m:sSupPr>
                        <m:ctrlPr>
                          <a:rPr lang="en-US" altLang="en-US" sz="2700" i="1">
                            <a:latin typeface="Cambria Math" panose="02040503050406030204" pitchFamily="18" charset="0"/>
                            <a:cs typeface="Times New Roman" panose="02020603050405020304" pitchFamily="18" charset="0"/>
                          </a:rPr>
                        </m:ctrlPr>
                      </m:sSup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en-US" sz="2700" i="1">
                            <a:latin typeface="Cambria Math" panose="02040503050406030204" pitchFamily="18" charset="0"/>
                            <a:cs typeface="Times New Roman" panose="02020603050405020304" pitchFamily="18" charset="0"/>
                          </a:rPr>
                          <m:t>𝑛</m:t>
                        </m:r>
                      </m:sup>
                    </m:sSup>
                  </m:oMath>
                </a14:m>
                <a:endParaRPr lang="en-US" altLang="en-US" sz="2700" dirty="0">
                  <a:cs typeface="Times New Roman" panose="02020603050405020304" pitchFamily="18" charset="0"/>
                </a:endParaRPr>
              </a:p>
              <a:p>
                <a:pPr marL="0" indent="0" eaLnBrk="1" hangingPunct="1">
                  <a:buNone/>
                </a:pPr>
                <a:r>
                  <a:rPr lang="en-US" altLang="en-US" sz="2700" dirty="0">
                    <a:cs typeface="Times New Roman" panose="02020603050405020304" pitchFamily="18" charset="0"/>
                  </a:rPr>
                  <a:t>     o.  dim Col </a:t>
                </a:r>
                <a:r>
                  <a:rPr lang="en-US" altLang="en-US" sz="2700" i="1" dirty="0">
                    <a:cs typeface="Times New Roman" panose="02020603050405020304" pitchFamily="18" charset="0"/>
                  </a:rPr>
                  <a:t>A</a:t>
                </a:r>
                <a:r>
                  <a:rPr lang="en-US" altLang="en-US" sz="2700" dirty="0">
                    <a:cs typeface="Times New Roman" panose="02020603050405020304" pitchFamily="18" charset="0"/>
                  </a:rPr>
                  <a:t> = </a:t>
                </a:r>
                <a:r>
                  <a:rPr lang="en-US" altLang="en-US" sz="2700" i="1" dirty="0">
                    <a:cs typeface="Times New Roman" panose="02020603050405020304" pitchFamily="18" charset="0"/>
                  </a:rPr>
                  <a:t>n</a:t>
                </a:r>
              </a:p>
              <a:p>
                <a:pPr marL="0" indent="0" eaLnBrk="1" hangingPunct="1">
                  <a:buNone/>
                </a:pPr>
                <a:r>
                  <a:rPr lang="en-US" altLang="en-US" sz="2700" dirty="0">
                    <a:cs typeface="Times New Roman" panose="02020603050405020304" pitchFamily="18" charset="0"/>
                  </a:rPr>
                  <a:t>     p.  rank </a:t>
                </a:r>
                <a:r>
                  <a:rPr lang="en-US" altLang="en-US" sz="2700" i="1" dirty="0">
                    <a:cs typeface="Times New Roman" panose="02020603050405020304" pitchFamily="18" charset="0"/>
                  </a:rPr>
                  <a:t>A</a:t>
                </a:r>
                <a:r>
                  <a:rPr lang="en-US" altLang="en-US" sz="2700" dirty="0">
                    <a:cs typeface="Times New Roman" panose="02020603050405020304" pitchFamily="18" charset="0"/>
                  </a:rPr>
                  <a:t> = </a:t>
                </a:r>
                <a:r>
                  <a:rPr lang="en-US" altLang="en-US" sz="2700" i="1" dirty="0">
                    <a:cs typeface="Times New Roman" panose="02020603050405020304" pitchFamily="18" charset="0"/>
                  </a:rPr>
                  <a:t>n</a:t>
                </a:r>
              </a:p>
              <a:p>
                <a:pPr marL="0" indent="0" eaLnBrk="1" hangingPunct="1">
                  <a:buNone/>
                </a:pPr>
                <a:r>
                  <a:rPr lang="en-US" altLang="en-US" sz="2700" dirty="0">
                    <a:cs typeface="Times New Roman" panose="02020603050405020304" pitchFamily="18" charset="0"/>
                  </a:rPr>
                  <a:t>     q.  Nul </a:t>
                </a:r>
                <a:r>
                  <a:rPr lang="en-US" altLang="en-US" sz="2700" i="1" dirty="0">
                    <a:cs typeface="Times New Roman" panose="02020603050405020304" pitchFamily="18" charset="0"/>
                  </a:rPr>
                  <a:t>A</a:t>
                </a:r>
                <a:r>
                  <a:rPr lang="en-US" altLang="en-US" sz="2700" dirty="0">
                    <a:cs typeface="Times New Roman" panose="02020603050405020304" pitchFamily="18" charset="0"/>
                  </a:rPr>
                  <a:t> = {0}</a:t>
                </a:r>
              </a:p>
              <a:p>
                <a:pPr marL="0" indent="0" eaLnBrk="1" hangingPunct="1">
                  <a:buNone/>
                </a:pPr>
                <a:r>
                  <a:rPr lang="en-US" altLang="en-US" sz="2700" dirty="0">
                    <a:cs typeface="Times New Roman" panose="02020603050405020304" pitchFamily="18" charset="0"/>
                  </a:rPr>
                  <a:t>      r.  dim Nul </a:t>
                </a:r>
                <a:r>
                  <a:rPr lang="en-US" altLang="en-US" sz="2700" i="1" dirty="0">
                    <a:cs typeface="Times New Roman" panose="02020603050405020304" pitchFamily="18" charset="0"/>
                  </a:rPr>
                  <a:t>A</a:t>
                </a:r>
                <a:r>
                  <a:rPr lang="en-US" altLang="en-US" sz="2700" dirty="0">
                    <a:cs typeface="Times New Roman" panose="02020603050405020304" pitchFamily="18" charset="0"/>
                  </a:rPr>
                  <a:t> = 0</a:t>
                </a:r>
              </a:p>
            </p:txBody>
          </p:sp>
        </mc:Choice>
        <mc:Fallback xmlns="">
          <p:sp>
            <p:nvSpPr>
              <p:cNvPr id="6" name="Rectangle 8"/>
              <p:cNvSpPr txBox="1">
                <a:spLocks noRot="1" noChangeAspect="1" noMove="1" noResize="1" noEditPoints="1" noAdjustHandles="1" noChangeArrowheads="1" noChangeShapeType="1" noTextEdit="1"/>
              </p:cNvSpPr>
              <p:nvPr/>
            </p:nvSpPr>
            <p:spPr bwMode="auto">
              <a:xfrm>
                <a:off x="304800" y="1371600"/>
                <a:ext cx="8441872" cy="5181600"/>
              </a:xfrm>
              <a:prstGeom prst="rect">
                <a:avLst/>
              </a:prstGeom>
              <a:blipFill rotWithShape="0">
                <a:blip r:embed="rId3"/>
                <a:stretch>
                  <a:fillRect l="-1155" t="-1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838179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11</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RANK AND THE INVERTIBLE MATRIX THEOREM</a:t>
            </a:r>
          </a:p>
        </p:txBody>
      </p:sp>
      <mc:AlternateContent xmlns:mc="http://schemas.openxmlformats.org/markup-compatibility/2006" xmlns:a14="http://schemas.microsoft.com/office/drawing/2010/main">
        <mc:Choice Requires="a14">
          <p:sp>
            <p:nvSpPr>
              <p:cNvPr id="6" name="Rectangle 8"/>
              <p:cNvSpPr txBox="1">
                <a:spLocks noChangeArrowheads="1"/>
              </p:cNvSpPr>
              <p:nvPr/>
            </p:nvSpPr>
            <p:spPr bwMode="auto">
              <a:xfrm>
                <a:off x="304800" y="1371600"/>
                <a:ext cx="8441872" cy="518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b="1" dirty="0">
                    <a:cs typeface="Times New Roman" panose="02020603050405020304" pitchFamily="18" charset="0"/>
                  </a:rPr>
                  <a:t>Proof  </a:t>
                </a:r>
                <a:r>
                  <a:rPr lang="en-US" altLang="en-US" sz="2700" dirty="0">
                    <a:cs typeface="Times New Roman" panose="02020603050405020304" pitchFamily="18" charset="0"/>
                  </a:rPr>
                  <a:t>Statement (m) is logically equivalent to statements (e) and (h) regarding linear independence and spanning. The other five statements are linked to the earlier ones of the theorem by the following chain of almost trivial implications:</a:t>
                </a:r>
              </a:p>
              <a:p>
                <a:pPr marL="0" indent="0" algn="ctr" eaLnBrk="1" hangingPunct="1">
                  <a:buNone/>
                </a:pP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𝑔</m:t>
                    </m:r>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𝑜</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𝑝</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𝑞</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p>
              <a:p>
                <a:pPr eaLnBrk="1" hangingPunct="1"/>
                <a:r>
                  <a:rPr lang="en-US" altLang="en-US" sz="2700" dirty="0">
                    <a:cs typeface="Times New Roman" panose="02020603050405020304" pitchFamily="18" charset="0"/>
                  </a:rPr>
                  <a:t>Statement (g), which says that the equation Ax = b has at least one solution for each </a:t>
                </a:r>
                <a:r>
                  <a:rPr lang="en-US" altLang="en-US" sz="2700" b="1" dirty="0">
                    <a:cs typeface="Times New Roman" panose="02020603050405020304" pitchFamily="18" charset="0"/>
                  </a:rPr>
                  <a:t>b</a:t>
                </a:r>
                <a:r>
                  <a:rPr lang="en-US" altLang="en-US" sz="2700" dirty="0">
                    <a:cs typeface="Times New Roman" panose="02020603050405020304" pitchFamily="18" charset="0"/>
                  </a:rPr>
                  <a:t> in </a:t>
                </a:r>
                <a14:m>
                  <m:oMath xmlns:m="http://schemas.openxmlformats.org/officeDocument/2006/math">
                    <m:sSup>
                      <m:sSupPr>
                        <m:ctrlPr>
                          <a:rPr lang="en-US" altLang="en-US" sz="2700" i="1">
                            <a:latin typeface="Cambria Math" panose="02040503050406030204" pitchFamily="18" charset="0"/>
                            <a:cs typeface="Times New Roman" panose="02020603050405020304" pitchFamily="18" charset="0"/>
                          </a:rPr>
                        </m:ctrlPr>
                      </m:sSup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en-US" sz="2700" i="1">
                            <a:latin typeface="Cambria Math" panose="02040503050406030204" pitchFamily="18" charset="0"/>
                            <a:cs typeface="Times New Roman" panose="02020603050405020304" pitchFamily="18" charset="0"/>
                          </a:rPr>
                          <m:t>𝑛</m:t>
                        </m:r>
                      </m:sup>
                    </m:sSup>
                  </m:oMath>
                </a14:m>
                <a:r>
                  <a:rPr lang="en-US" altLang="en-US" sz="2700" dirty="0">
                    <a:cs typeface="Times New Roman" panose="02020603050405020304" pitchFamily="18" charset="0"/>
                  </a:rPr>
                  <a:t>, implies statement (n), because Col </a:t>
                </a:r>
                <a:r>
                  <a:rPr lang="en-US" altLang="en-US" sz="2700" i="1" dirty="0">
                    <a:cs typeface="Times New Roman" panose="02020603050405020304" pitchFamily="18" charset="0"/>
                  </a:rPr>
                  <a:t>A</a:t>
                </a:r>
                <a:r>
                  <a:rPr lang="en-US" altLang="en-US" sz="2700" dirty="0">
                    <a:cs typeface="Times New Roman" panose="02020603050405020304" pitchFamily="18" charset="0"/>
                  </a:rPr>
                  <a:t> is precisely the set of all </a:t>
                </a:r>
                <a:r>
                  <a:rPr lang="en-US" altLang="en-US" sz="2700" b="1" dirty="0">
                    <a:cs typeface="Times New Roman" panose="02020603050405020304" pitchFamily="18" charset="0"/>
                  </a:rPr>
                  <a:t>b</a:t>
                </a:r>
                <a:r>
                  <a:rPr lang="en-US" altLang="en-US" sz="2700" dirty="0">
                    <a:cs typeface="Times New Roman" panose="02020603050405020304" pitchFamily="18" charset="0"/>
                  </a:rPr>
                  <a:t> such that the equation Ax = b is consistent.</a:t>
                </a:r>
              </a:p>
            </p:txBody>
          </p:sp>
        </mc:Choice>
        <mc:Fallback xmlns="">
          <p:sp>
            <p:nvSpPr>
              <p:cNvPr id="6" name="Rectangle 8"/>
              <p:cNvSpPr txBox="1">
                <a:spLocks noRot="1" noChangeAspect="1" noMove="1" noResize="1" noEditPoints="1" noAdjustHandles="1" noChangeArrowheads="1" noChangeShapeType="1" noTextEdit="1"/>
              </p:cNvSpPr>
              <p:nvPr/>
            </p:nvSpPr>
            <p:spPr bwMode="auto">
              <a:xfrm>
                <a:off x="304800" y="1371600"/>
                <a:ext cx="8441872" cy="5181600"/>
              </a:xfrm>
              <a:prstGeom prst="rect">
                <a:avLst/>
              </a:prstGeom>
              <a:blipFill rotWithShape="0">
                <a:blip r:embed="rId3"/>
                <a:stretch>
                  <a:fillRect l="-1155" t="-1176" r="-22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0864162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12</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RANK AND THE INVERTIBLE MATRIX THEOREM</a:t>
            </a:r>
          </a:p>
        </p:txBody>
      </p:sp>
      <mc:AlternateContent xmlns:mc="http://schemas.openxmlformats.org/markup-compatibility/2006" xmlns:a14="http://schemas.microsoft.com/office/drawing/2010/main">
        <mc:Choice Requires="a14">
          <p:sp>
            <p:nvSpPr>
              <p:cNvPr id="6" name="Rectangle 8"/>
              <p:cNvSpPr txBox="1">
                <a:spLocks noChangeArrowheads="1"/>
              </p:cNvSpPr>
              <p:nvPr/>
            </p:nvSpPr>
            <p:spPr bwMode="auto">
              <a:xfrm>
                <a:off x="304800" y="1371600"/>
                <a:ext cx="8441872" cy="518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dirty="0">
                    <a:cs typeface="Times New Roman" panose="02020603050405020304" pitchFamily="18" charset="0"/>
                  </a:rPr>
                  <a:t>The implications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𝑛</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𝑜</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𝑝</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follow from the definitions of </a:t>
                </a:r>
                <a:r>
                  <a:rPr lang="en-US" altLang="en-US" sz="2700" i="1" dirty="0">
                    <a:cs typeface="Times New Roman" panose="02020603050405020304" pitchFamily="18" charset="0"/>
                  </a:rPr>
                  <a:t>dimension</a:t>
                </a:r>
                <a:r>
                  <a:rPr lang="en-US" altLang="en-US" sz="2700" dirty="0">
                    <a:cs typeface="Times New Roman" panose="02020603050405020304" pitchFamily="18" charset="0"/>
                  </a:rPr>
                  <a:t> and </a:t>
                </a:r>
                <a:r>
                  <a:rPr lang="en-US" altLang="en-US" sz="2700" i="1" dirty="0">
                    <a:cs typeface="Times New Roman" panose="02020603050405020304" pitchFamily="18" charset="0"/>
                  </a:rPr>
                  <a:t>rank</a:t>
                </a:r>
                <a:r>
                  <a:rPr lang="en-US" altLang="en-US" sz="2700" dirty="0">
                    <a:cs typeface="Times New Roman" panose="02020603050405020304" pitchFamily="18" charset="0"/>
                  </a:rPr>
                  <a:t>. </a:t>
                </a:r>
              </a:p>
              <a:p>
                <a:pPr eaLnBrk="1" hangingPunct="1"/>
                <a:r>
                  <a:rPr lang="en-US" altLang="en-US" sz="2700" dirty="0">
                    <a:cs typeface="Times New Roman" panose="02020603050405020304" pitchFamily="18" charset="0"/>
                  </a:rPr>
                  <a:t>If the rank of A is n, the number of columns of A, then dim Nul </a:t>
                </a:r>
                <a:r>
                  <a:rPr lang="en-US" altLang="en-US" sz="2700" i="1" dirty="0">
                    <a:cs typeface="Times New Roman" panose="02020603050405020304" pitchFamily="18" charset="0"/>
                  </a:rPr>
                  <a:t>A</a:t>
                </a:r>
                <a:r>
                  <a:rPr lang="en-US" altLang="en-US" sz="2700" dirty="0">
                    <a:cs typeface="Times New Roman" panose="02020603050405020304" pitchFamily="18" charset="0"/>
                  </a:rPr>
                  <a:t> = 0, by the Rank Theorem, and so Nul </a:t>
                </a:r>
                <a:r>
                  <a:rPr lang="en-US" altLang="en-US" sz="2700" i="1" dirty="0">
                    <a:cs typeface="Times New Roman" panose="02020603050405020304" pitchFamily="18" charset="0"/>
                  </a:rPr>
                  <a:t>A</a:t>
                </a:r>
                <a:r>
                  <a:rPr lang="en-US" altLang="en-US" sz="2700" dirty="0">
                    <a:cs typeface="Times New Roman" panose="02020603050405020304" pitchFamily="18" charset="0"/>
                  </a:rPr>
                  <a:t> {0}. Thus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𝑝</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𝑟</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𝑞</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a:t>
                </a:r>
              </a:p>
              <a:p>
                <a:pPr eaLnBrk="1" hangingPunct="1"/>
                <a:r>
                  <a:rPr lang="en-US" altLang="en-US" sz="2700" dirty="0">
                    <a:cs typeface="Times New Roman" panose="02020603050405020304" pitchFamily="18" charset="0"/>
                  </a:rPr>
                  <a:t>Also, statement (q) implies that the equation </a:t>
                </a:r>
                <a:r>
                  <a:rPr lang="en-US" altLang="en-US" sz="2700" i="1" dirty="0">
                    <a:cs typeface="Times New Roman" panose="02020603050405020304" pitchFamily="18" charset="0"/>
                  </a:rPr>
                  <a:t>A</a:t>
                </a:r>
                <a:r>
                  <a:rPr lang="en-US" altLang="en-US" sz="2700" dirty="0">
                    <a:cs typeface="Times New Roman" panose="02020603050405020304" pitchFamily="18" charset="0"/>
                  </a:rPr>
                  <a:t>x = 0 has only the trivial solution, which is statement (d). </a:t>
                </a:r>
              </a:p>
              <a:p>
                <a:pPr eaLnBrk="1" hangingPunct="1"/>
                <a:r>
                  <a:rPr lang="en-US" altLang="en-US" sz="2700" dirty="0">
                    <a:cs typeface="Times New Roman" panose="02020603050405020304" pitchFamily="18" charset="0"/>
                  </a:rPr>
                  <a:t>Since statements (d) and (g) are already known to be equivalent to the statement that </a:t>
                </a:r>
                <a:r>
                  <a:rPr lang="en-US" altLang="en-US" sz="2700" i="1" dirty="0">
                    <a:cs typeface="Times New Roman" panose="02020603050405020304" pitchFamily="18" charset="0"/>
                  </a:rPr>
                  <a:t>A</a:t>
                </a:r>
                <a:r>
                  <a:rPr lang="en-US" altLang="en-US" sz="2700" dirty="0">
                    <a:cs typeface="Times New Roman" panose="02020603050405020304" pitchFamily="18" charset="0"/>
                  </a:rPr>
                  <a:t> is invertible, the proof is complete.</a:t>
                </a:r>
              </a:p>
            </p:txBody>
          </p:sp>
        </mc:Choice>
        <mc:Fallback xmlns="">
          <p:sp>
            <p:nvSpPr>
              <p:cNvPr id="6" name="Rectangle 8"/>
              <p:cNvSpPr txBox="1">
                <a:spLocks noRot="1" noChangeAspect="1" noMove="1" noResize="1" noEditPoints="1" noAdjustHandles="1" noChangeArrowheads="1" noChangeShapeType="1" noTextEdit="1"/>
              </p:cNvSpPr>
              <p:nvPr/>
            </p:nvSpPr>
            <p:spPr bwMode="auto">
              <a:xfrm>
                <a:off x="304800" y="1371600"/>
                <a:ext cx="8441872" cy="5181600"/>
              </a:xfrm>
              <a:prstGeom prst="rect">
                <a:avLst/>
              </a:prstGeom>
              <a:blipFill rotWithShape="0">
                <a:blip r:embed="rId3"/>
                <a:stretch>
                  <a:fillRect l="-1155" t="-1176" r="-2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3983810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2</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COORDINATE SYSTEMS</a:t>
            </a:r>
          </a:p>
        </p:txBody>
      </p:sp>
      <mc:AlternateContent xmlns:mc="http://schemas.openxmlformats.org/markup-compatibility/2006" xmlns:a14="http://schemas.microsoft.com/office/drawing/2010/main">
        <mc:Choice Requires="a14">
          <p:sp>
            <p:nvSpPr>
              <p:cNvPr id="316424" name="Rectangle 8"/>
              <p:cNvSpPr>
                <a:spLocks noGrp="1" noChangeArrowheads="1"/>
              </p:cNvSpPr>
              <p:nvPr>
                <p:ph type="body" idx="1"/>
              </p:nvPr>
            </p:nvSpPr>
            <p:spPr>
              <a:xfrm>
                <a:off x="457200" y="1295400"/>
                <a:ext cx="8229600" cy="5181600"/>
              </a:xfrm>
            </p:spPr>
            <p:txBody>
              <a:bodyPr/>
              <a:lstStyle/>
              <a:p>
                <a:pPr eaLnBrk="1" hangingPunct="1"/>
                <a:r>
                  <a:rPr lang="en-US" altLang="en-US" sz="2700" dirty="0">
                    <a:cs typeface="Times New Roman" panose="02020603050405020304" pitchFamily="18" charset="0"/>
                  </a:rPr>
                  <a:t>Suppose </a:t>
                </a:r>
                <a14:m>
                  <m:oMath xmlns:m="http://schemas.openxmlformats.org/officeDocument/2006/math">
                    <m:r>
                      <a:rPr lang="en-US" altLang="en-US" sz="2700" i="1" smtClean="0">
                        <a:latin typeface="Cambria Math" panose="02040503050406030204" pitchFamily="18" charset="0"/>
                        <a:ea typeface="Cambria Math" panose="02040503050406030204" pitchFamily="18" charset="0"/>
                        <a:cs typeface="Times New Roman" panose="02020603050405020304" pitchFamily="18" charset="0"/>
                      </a:rPr>
                      <m:t>𝛽</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𝑏</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𝑏𝑝</m:t>
                        </m:r>
                      </m:e>
                    </m:d>
                  </m:oMath>
                </a14:m>
                <a:r>
                  <a:rPr lang="en-US" altLang="en-US" sz="2700" dirty="0">
                    <a:cs typeface="Times New Roman" panose="02020603050405020304" pitchFamily="18" charset="0"/>
                  </a:rPr>
                  <a:t> is a basis for </a:t>
                </a:r>
                <a:r>
                  <a:rPr lang="en-US" altLang="en-US" sz="2700" i="1" dirty="0">
                    <a:cs typeface="Times New Roman" panose="02020603050405020304" pitchFamily="18" charset="0"/>
                  </a:rPr>
                  <a:t>H</a:t>
                </a:r>
                <a:r>
                  <a:rPr lang="en-US" altLang="en-US" sz="2700" dirty="0">
                    <a:cs typeface="Times New Roman" panose="02020603050405020304" pitchFamily="18" charset="0"/>
                  </a:rPr>
                  <a:t>, and suppose a vector </a:t>
                </a:r>
                <a:r>
                  <a:rPr lang="en-US" altLang="en-US" sz="2700" b="1" dirty="0">
                    <a:cs typeface="Times New Roman" panose="02020603050405020304" pitchFamily="18" charset="0"/>
                  </a:rPr>
                  <a:t>x</a:t>
                </a:r>
                <a:r>
                  <a:rPr lang="en-US" altLang="en-US" sz="2700" dirty="0">
                    <a:cs typeface="Times New Roman" panose="02020603050405020304" pitchFamily="18" charset="0"/>
                  </a:rPr>
                  <a:t> in </a:t>
                </a:r>
                <a:r>
                  <a:rPr lang="en-US" altLang="en-US" sz="2700" i="1" dirty="0">
                    <a:cs typeface="Times New Roman" panose="02020603050405020304" pitchFamily="18" charset="0"/>
                  </a:rPr>
                  <a:t>H</a:t>
                </a:r>
                <a:r>
                  <a:rPr lang="en-US" altLang="en-US" sz="2700" dirty="0">
                    <a:cs typeface="Times New Roman" panose="02020603050405020304" pitchFamily="18" charset="0"/>
                  </a:rPr>
                  <a:t> can be generated in two ways, say,</a:t>
                </a:r>
              </a:p>
              <a:p>
                <a:pPr marL="0" indent="0" algn="ctr" eaLnBrk="1" hangingPunct="1">
                  <a:buNone/>
                </a:pP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𝑥</m:t>
                    </m:r>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cs typeface="Times New Roman" panose="02020603050405020304" pitchFamily="18" charset="0"/>
                      </a:rPr>
                      <m:t>𝑏</m:t>
                    </m:r>
                    <m:r>
                      <a:rPr lang="en-US" altLang="en-US" sz="2700" b="0" i="1" baseline="-25000" smtClean="0">
                        <a:latin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cs typeface="Times New Roman" panose="02020603050405020304" pitchFamily="18" charset="0"/>
                      </a:rPr>
                      <m:t>𝑝</m:t>
                    </m:r>
                    <m:r>
                      <a:rPr lang="en-US" altLang="en-US" sz="2700" i="1">
                        <a:latin typeface="Cambria Math" panose="02040503050406030204" pitchFamily="18" charset="0"/>
                        <a:cs typeface="Times New Roman" panose="02020603050405020304" pitchFamily="18" charset="0"/>
                      </a:rPr>
                      <m:t>𝑏</m:t>
                    </m:r>
                    <m:r>
                      <a:rPr lang="en-US" altLang="en-US" sz="2700" b="0" i="1" baseline="-25000" smtClean="0">
                        <a:latin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and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𝑥</m:t>
                    </m:r>
                    <m:r>
                      <a:rPr lang="en-US" altLang="en-US" sz="2700" i="1">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𝑑</m:t>
                    </m:r>
                    <m:r>
                      <a:rPr lang="en-US" altLang="en-US" sz="2700" i="1" baseline="-25000">
                        <a:latin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𝑑</m:t>
                    </m:r>
                    <m:r>
                      <a:rPr lang="en-US" altLang="en-US" sz="2700" i="1" baseline="-25000">
                        <a:latin typeface="Cambria Math" panose="02040503050406030204" pitchFamily="18" charset="0"/>
                        <a:cs typeface="Times New Roman" panose="02020603050405020304" pitchFamily="18" charset="0"/>
                      </a:rPr>
                      <m:t>𝑝</m:t>
                    </m:r>
                    <m:r>
                      <a:rPr lang="en-US" altLang="en-US" sz="2700" i="1">
                        <a:latin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(1)</a:t>
                </a:r>
              </a:p>
              <a:p>
                <a:pPr marL="0" indent="0" algn="ctr" eaLnBrk="1" hangingPunct="1">
                  <a:buNone/>
                </a:pPr>
                <a:endParaRPr lang="en-US" altLang="en-US" sz="2700" dirty="0">
                  <a:cs typeface="Times New Roman" panose="02020603050405020304" pitchFamily="18" charset="0"/>
                </a:endParaRPr>
              </a:p>
              <a:p>
                <a:pPr eaLnBrk="1" hangingPunct="1"/>
                <a:r>
                  <a:rPr lang="en-US" altLang="en-US" sz="2700" dirty="0">
                    <a:cs typeface="Times New Roman" panose="02020603050405020304" pitchFamily="18" charset="0"/>
                  </a:rPr>
                  <a:t>Then, subtracting gives</a:t>
                </a:r>
              </a:p>
              <a:p>
                <a:pPr marL="0" indent="0" algn="ctr" eaLnBrk="1" hangingPunct="1">
                  <a:buNone/>
                </a:pP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0=</m:t>
                    </m:r>
                    <m:r>
                      <a:rPr lang="en-US" altLang="en-US" sz="2700" b="0" i="1" smtClean="0">
                        <a:latin typeface="Cambria Math" panose="02040503050406030204" pitchFamily="18" charset="0"/>
                        <a:cs typeface="Times New Roman" panose="02020603050405020304" pitchFamily="18" charset="0"/>
                      </a:rPr>
                      <m:t>𝑥</m:t>
                    </m:r>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𝑥</m:t>
                    </m:r>
                    <m:r>
                      <a:rPr lang="en-US" altLang="en-US" sz="2700" b="0" i="1" smtClean="0">
                        <a:latin typeface="Cambria Math" panose="02040503050406030204" pitchFamily="18" charset="0"/>
                        <a:cs typeface="Times New Roman" panose="02020603050405020304" pitchFamily="18" charset="0"/>
                      </a:rPr>
                      <m:t>=</m:t>
                    </m:r>
                    <m:d>
                      <m:dPr>
                        <m:ctrlPr>
                          <a:rPr lang="en-US" altLang="en-US" sz="2700" b="0" i="1" smtClean="0">
                            <a:latin typeface="Cambria Math" panose="02040503050406030204" pitchFamily="18" charset="0"/>
                            <a:cs typeface="Times New Roman" panose="02020603050405020304" pitchFamily="18" charset="0"/>
                          </a:rPr>
                        </m:ctrlPr>
                      </m:dPr>
                      <m:e>
                        <m:r>
                          <a:rPr lang="en-US" altLang="en-US" sz="2700" b="0" i="1" smtClean="0">
                            <a:latin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𝑑</m:t>
                        </m:r>
                        <m:r>
                          <a:rPr lang="en-US" altLang="en-US" sz="2700" b="0" i="1" baseline="-25000" smtClean="0">
                            <a:latin typeface="Cambria Math" panose="02040503050406030204" pitchFamily="18" charset="0"/>
                            <a:cs typeface="Times New Roman" panose="02020603050405020304" pitchFamily="18" charset="0"/>
                          </a:rPr>
                          <m:t>1</m:t>
                        </m:r>
                      </m:e>
                    </m:d>
                    <m:r>
                      <a:rPr lang="en-US" altLang="en-US" sz="2700" b="0" i="1" smtClean="0">
                        <a:latin typeface="Cambria Math" panose="02040503050406030204" pitchFamily="18" charset="0"/>
                        <a:cs typeface="Times New Roman" panose="02020603050405020304" pitchFamily="18" charset="0"/>
                      </a:rPr>
                      <m:t>𝑏</m:t>
                    </m:r>
                    <m:r>
                      <a:rPr lang="en-US" altLang="en-US" sz="2700" b="0" i="1" baseline="-25000" smtClean="0">
                        <a:latin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cs typeface="Times New Roman" panose="02020603050405020304" pitchFamily="18" charset="0"/>
                      </a:rPr>
                      <m:t>+…+</m:t>
                    </m:r>
                    <m:d>
                      <m:dPr>
                        <m:ctrlPr>
                          <a:rPr lang="en-US" altLang="en-US" sz="2700" b="0" i="1" smtClean="0">
                            <a:latin typeface="Cambria Math" panose="02040503050406030204" pitchFamily="18" charset="0"/>
                            <a:cs typeface="Times New Roman" panose="02020603050405020304" pitchFamily="18" charset="0"/>
                          </a:rPr>
                        </m:ctrlPr>
                      </m:dPr>
                      <m:e>
                        <m:r>
                          <a:rPr lang="en-US" altLang="en-US" sz="2700" b="0" i="1" smtClean="0">
                            <a:latin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cs typeface="Times New Roman" panose="02020603050405020304" pitchFamily="18" charset="0"/>
                          </a:rPr>
                          <m:t>𝑝</m:t>
                        </m:r>
                        <m:r>
                          <a:rPr lang="en-US" altLang="en-US" sz="2700" b="0" i="1" smtClean="0">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𝑑𝑝</m:t>
                        </m:r>
                      </m:e>
                    </m:d>
                    <m:r>
                      <a:rPr lang="en-US" altLang="en-US" sz="2700" b="0" i="1" smtClean="0">
                        <a:latin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(2)</a:t>
                </a:r>
              </a:p>
              <a:p>
                <a:pPr marL="0" indent="0" algn="ctr" eaLnBrk="1" hangingPunct="1">
                  <a:buNone/>
                </a:pPr>
                <a:endParaRPr lang="en-US" altLang="en-US" sz="2700" dirty="0">
                  <a:cs typeface="Times New Roman" panose="02020603050405020304" pitchFamily="18" charset="0"/>
                </a:endParaRPr>
              </a:p>
              <a:p>
                <a:pPr eaLnBrk="1" hangingPunct="1"/>
                <a:r>
                  <a:rPr lang="en-US" altLang="en-US" sz="2700" dirty="0">
                    <a:cs typeface="Times New Roman" panose="02020603050405020304" pitchFamily="18" charset="0"/>
                  </a:rPr>
                  <a:t>Since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 is linearly independent, the weights in (2) must all be zero. That is, </a:t>
                </a:r>
                <a:r>
                  <a:rPr lang="en-US" altLang="en-US" sz="2700" i="1" dirty="0">
                    <a:cs typeface="Times New Roman" panose="02020603050405020304" pitchFamily="18" charset="0"/>
                  </a:rPr>
                  <a:t>c</a:t>
                </a:r>
                <a:r>
                  <a:rPr lang="en-US" altLang="en-US" sz="2700" baseline="-25000" dirty="0">
                    <a:cs typeface="Times New Roman" panose="02020603050405020304" pitchFamily="18" charset="0"/>
                  </a:rPr>
                  <a:t>j</a:t>
                </a:r>
                <a:r>
                  <a:rPr lang="en-US" altLang="en-US" sz="2700" dirty="0">
                    <a:cs typeface="Times New Roman" panose="02020603050405020304" pitchFamily="18" charset="0"/>
                  </a:rPr>
                  <a:t> = </a:t>
                </a:r>
                <a:r>
                  <a:rPr lang="en-US" altLang="en-US" sz="2700" i="1" dirty="0">
                    <a:cs typeface="Times New Roman" panose="02020603050405020304" pitchFamily="18" charset="0"/>
                  </a:rPr>
                  <a:t>d</a:t>
                </a:r>
                <a:r>
                  <a:rPr lang="en-US" altLang="en-US" sz="2700" baseline="-25000" dirty="0">
                    <a:cs typeface="Times New Roman" panose="02020603050405020304" pitchFamily="18" charset="0"/>
                  </a:rPr>
                  <a:t>j</a:t>
                </a:r>
                <a:r>
                  <a:rPr lang="en-US" altLang="en-US" sz="2700" dirty="0">
                    <a:cs typeface="Times New Roman" panose="02020603050405020304" pitchFamily="18" charset="0"/>
                  </a:rPr>
                  <a:t> for </a:t>
                </a: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1</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which shows that the two representations in (1) are actually the same.</a:t>
                </a:r>
              </a:p>
              <a:p>
                <a:pPr eaLnBrk="1" hangingPunct="1"/>
                <a:endParaRPr lang="en-US" altLang="en-US" sz="2800" dirty="0">
                  <a:cs typeface="Times New Roman" panose="02020603050405020304" pitchFamily="18" charset="0"/>
                </a:endParaRPr>
              </a:p>
            </p:txBody>
          </p:sp>
        </mc:Choice>
        <mc:Fallback xmlns="">
          <p:sp>
            <p:nvSpPr>
              <p:cNvPr id="316424" name="Rectangle 8"/>
              <p:cNvSpPr>
                <a:spLocks noGrp="1" noRot="1" noChangeAspect="1" noMove="1" noResize="1" noEditPoints="1" noAdjustHandles="1" noChangeArrowheads="1" noChangeShapeType="1" noTextEdit="1"/>
              </p:cNvSpPr>
              <p:nvPr>
                <p:ph type="body" idx="1"/>
              </p:nvPr>
            </p:nvSpPr>
            <p:spPr>
              <a:xfrm>
                <a:off x="457200" y="1295400"/>
                <a:ext cx="8229600" cy="5181600"/>
              </a:xfrm>
              <a:blipFill rotWithShape="0">
                <a:blip r:embed="rId3"/>
                <a:stretch>
                  <a:fillRect l="-1185" t="-1176" r="-1333"/>
                </a:stretch>
              </a:blipFill>
            </p:spPr>
            <p:txBody>
              <a:bodyPr/>
              <a:lstStyle/>
              <a:p>
                <a:r>
                  <a:rPr lang="en-US">
                    <a:noFill/>
                  </a:rPr>
                  <a:t> </a:t>
                </a:r>
              </a:p>
            </p:txBody>
          </p:sp>
        </mc:Fallback>
      </mc:AlternateContent>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3</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COORDINATE SYSTEMS</a:t>
            </a:r>
          </a:p>
        </p:txBody>
      </p:sp>
      <mc:AlternateContent xmlns:mc="http://schemas.openxmlformats.org/markup-compatibility/2006" xmlns:a14="http://schemas.microsoft.com/office/drawing/2010/main">
        <mc:Choice Requires="a14">
          <p:sp>
            <p:nvSpPr>
              <p:cNvPr id="316424" name="Rectangle 8"/>
              <p:cNvSpPr>
                <a:spLocks noGrp="1" noChangeArrowheads="1"/>
              </p:cNvSpPr>
              <p:nvPr>
                <p:ph type="body" idx="1"/>
              </p:nvPr>
            </p:nvSpPr>
            <p:spPr>
              <a:xfrm>
                <a:off x="457200" y="1295400"/>
                <a:ext cx="8229600" cy="5181600"/>
              </a:xfrm>
            </p:spPr>
            <p:txBody>
              <a:bodyPr/>
              <a:lstStyle/>
              <a:p>
                <a:pPr eaLnBrk="1" hangingPunct="1"/>
                <a:r>
                  <a:rPr lang="en-US" altLang="en-US" sz="2700" b="1" dirty="0">
                    <a:cs typeface="Times New Roman" panose="02020603050405020304" pitchFamily="18" charset="0"/>
                  </a:rPr>
                  <a:t>Definition</a:t>
                </a:r>
                <a:r>
                  <a:rPr lang="en-US" altLang="en-US" sz="2700" dirty="0">
                    <a:cs typeface="Times New Roman" panose="02020603050405020304" pitchFamily="18" charset="0"/>
                  </a:rPr>
                  <a:t>: Suppose the set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𝑏𝑝</m:t>
                        </m:r>
                      </m:e>
                    </m:d>
                  </m:oMath>
                </a14:m>
                <a:r>
                  <a:rPr lang="en-US" altLang="en-US" sz="2700" dirty="0">
                    <a:cs typeface="Times New Roman" panose="02020603050405020304" pitchFamily="18" charset="0"/>
                  </a:rPr>
                  <a:t> is a basis for a subspace </a:t>
                </a:r>
                <a:r>
                  <a:rPr lang="en-US" altLang="en-US" sz="2700" i="1" dirty="0">
                    <a:cs typeface="Times New Roman" panose="02020603050405020304" pitchFamily="18" charset="0"/>
                  </a:rPr>
                  <a:t>H</a:t>
                </a:r>
                <a:r>
                  <a:rPr lang="en-US" altLang="en-US" sz="2700" dirty="0">
                    <a:cs typeface="Times New Roman" panose="02020603050405020304" pitchFamily="18" charset="0"/>
                  </a:rPr>
                  <a:t>. For each x in </a:t>
                </a:r>
                <a:r>
                  <a:rPr lang="en-US" altLang="en-US" sz="2700" i="1" dirty="0">
                    <a:cs typeface="Times New Roman" panose="02020603050405020304" pitchFamily="18" charset="0"/>
                  </a:rPr>
                  <a:t>H</a:t>
                </a:r>
                <a:r>
                  <a:rPr lang="en-US" altLang="en-US" sz="2700" dirty="0">
                    <a:cs typeface="Times New Roman" panose="02020603050405020304" pitchFamily="18" charset="0"/>
                  </a:rPr>
                  <a:t>, the </a:t>
                </a:r>
                <a:r>
                  <a:rPr lang="en-US" altLang="en-US" sz="2700" b="1" dirty="0">
                    <a:cs typeface="Times New Roman" panose="02020603050405020304" pitchFamily="18" charset="0"/>
                  </a:rPr>
                  <a:t>coordinates of x relative to the basis</a:t>
                </a:r>
                <a:r>
                  <a:rPr lang="en-US" altLang="en-US" sz="2700" dirty="0">
                    <a:cs typeface="Times New Roman" panose="02020603050405020304" pitchFamily="18" charset="0"/>
                  </a:rPr>
                  <a:t>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700" dirty="0">
                    <a:cs typeface="Times New Roman" panose="02020603050405020304" pitchFamily="18" charset="0"/>
                  </a:rPr>
                  <a:t>are the weights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cs typeface="Times New Roman" panose="02020603050405020304" pitchFamily="18" charset="0"/>
                      </a:rPr>
                      <m:t>1</m:t>
                    </m:r>
                    <m:r>
                      <a:rPr lang="en-US" altLang="en-US" sz="2700" b="0" i="1" baseline="-25000" smtClean="0">
                        <a:latin typeface="Cambria Math" panose="02040503050406030204" pitchFamily="18" charset="0"/>
                        <a:cs typeface="Times New Roman" panose="02020603050405020304" pitchFamily="18" charset="0"/>
                      </a:rPr>
                      <m:t> </m:t>
                    </m:r>
                    <m:r>
                      <a:rPr lang="en-US" altLang="en-US" sz="2700" i="1">
                        <a:latin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such that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𝑥</m:t>
                    </m:r>
                    <m:r>
                      <a:rPr lang="en-US" altLang="en-US" sz="2700" i="1">
                        <a:latin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cs typeface="Times New Roman" panose="02020603050405020304" pitchFamily="18" charset="0"/>
                      </a:rPr>
                      <m:t>𝑝</m:t>
                    </m:r>
                    <m:r>
                      <a:rPr lang="en-US" altLang="en-US" sz="2700" i="1">
                        <a:latin typeface="Cambria Math" panose="02040503050406030204" pitchFamily="18" charset="0"/>
                        <a:cs typeface="Times New Roman" panose="02020603050405020304" pitchFamily="18" charset="0"/>
                      </a:rPr>
                      <m:t>𝑏</m:t>
                    </m:r>
                    <m:r>
                      <a:rPr lang="en-US" altLang="en-US" sz="2700" i="1" baseline="-25000">
                        <a:latin typeface="Cambria Math" panose="02040503050406030204" pitchFamily="18" charset="0"/>
                        <a:cs typeface="Times New Roman" panose="02020603050405020304" pitchFamily="18" charset="0"/>
                      </a:rPr>
                      <m:t>𝑝</m:t>
                    </m:r>
                  </m:oMath>
                </a14:m>
                <a:r>
                  <a:rPr lang="en-US" altLang="en-US" sz="2700" dirty="0">
                    <a:cs typeface="Times New Roman" panose="02020603050405020304" pitchFamily="18" charset="0"/>
                  </a:rPr>
                  <a:t>, and the vector in </a:t>
                </a:r>
                <a14:m>
                  <m:oMath xmlns:m="http://schemas.openxmlformats.org/officeDocument/2006/math">
                    <m:sSup>
                      <m:sSupPr>
                        <m:ctrlPr>
                          <a:rPr lang="en-US" altLang="en-US" sz="2700" i="1" smtClean="0">
                            <a:latin typeface="Cambria Math" panose="02040503050406030204" pitchFamily="18" charset="0"/>
                            <a:cs typeface="Times New Roman" panose="02020603050405020304" pitchFamily="18" charset="0"/>
                          </a:rPr>
                        </m:ctrlPr>
                      </m:sSupPr>
                      <m:e>
                        <m:r>
                          <a:rPr lang="en-US" altLang="en-US" sz="2700" i="1" smtClean="0">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en-US" sz="2700" b="0" i="1" smtClean="0">
                            <a:latin typeface="Cambria Math" panose="02040503050406030204" pitchFamily="18" charset="0"/>
                            <a:cs typeface="Times New Roman" panose="02020603050405020304" pitchFamily="18" charset="0"/>
                          </a:rPr>
                          <m:t>𝑝</m:t>
                        </m:r>
                      </m:sup>
                    </m:sSup>
                  </m:oMath>
                </a14:m>
                <a:endParaRPr lang="en-US" altLang="en-US" sz="2700" dirty="0">
                  <a:cs typeface="Times New Roman" panose="02020603050405020304" pitchFamily="18" charset="0"/>
                </a:endParaRPr>
              </a:p>
              <a:p>
                <a:pPr marL="0" indent="0" eaLnBrk="1" hangingPunct="1">
                  <a:buNone/>
                </a:pPr>
                <a14:m>
                  <m:oMathPara xmlns:m="http://schemas.openxmlformats.org/officeDocument/2006/math">
                    <m:oMathParaPr>
                      <m:jc m:val="centerGroup"/>
                    </m:oMathParaPr>
                    <m:oMath xmlns:m="http://schemas.openxmlformats.org/officeDocument/2006/math">
                      <m:d>
                        <m:dPr>
                          <m:begChr m:val="["/>
                          <m:endChr m:val="]"/>
                          <m:ctrlPr>
                            <a:rPr lang="en-US" altLang="en-US" sz="2700" b="0" i="1" smtClean="0">
                              <a:latin typeface="Cambria Math" panose="02040503050406030204" pitchFamily="18" charset="0"/>
                              <a:cs typeface="Times New Roman" panose="02020603050405020304" pitchFamily="18" charset="0"/>
                            </a:rPr>
                          </m:ctrlPr>
                        </m:dPr>
                        <m:e>
                          <m:r>
                            <a:rPr lang="en-US" altLang="en-US" sz="2700" b="0" i="1" smtClean="0">
                              <a:latin typeface="Cambria Math" panose="02040503050406030204" pitchFamily="18" charset="0"/>
                              <a:cs typeface="Times New Roman" panose="02020603050405020304" pitchFamily="18" charset="0"/>
                            </a:rPr>
                            <m:t>𝑥</m:t>
                          </m:r>
                        </m:e>
                      </m:d>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𝛽</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1</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𝑐</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𝑝</m:t>
                              </m:r>
                            </m:e>
                          </m:eqArr>
                        </m:e>
                      </m:d>
                    </m:oMath>
                  </m:oMathPara>
                </a14:m>
                <a:endParaRPr lang="en-US" altLang="en-US" sz="2700" dirty="0">
                  <a:cs typeface="Times New Roman" panose="02020603050405020304" pitchFamily="18" charset="0"/>
                </a:endParaRPr>
              </a:p>
              <a:p>
                <a:pPr eaLnBrk="1" hangingPunct="1"/>
                <a:r>
                  <a:rPr lang="en-US" altLang="en-US" sz="2700" dirty="0">
                    <a:cs typeface="Times New Roman" panose="02020603050405020304" pitchFamily="18" charset="0"/>
                  </a:rPr>
                  <a:t>is called the </a:t>
                </a:r>
                <a:r>
                  <a:rPr lang="en-US" altLang="en-US" sz="2700" b="1" dirty="0">
                    <a:cs typeface="Times New Roman" panose="02020603050405020304" pitchFamily="18" charset="0"/>
                  </a:rPr>
                  <a:t>coordinate vector of x </a:t>
                </a:r>
                <a:r>
                  <a:rPr lang="en-US" altLang="en-US" sz="2700" dirty="0">
                    <a:cs typeface="Times New Roman" panose="02020603050405020304" pitchFamily="18" charset="0"/>
                  </a:rPr>
                  <a:t>(</a:t>
                </a:r>
                <a:r>
                  <a:rPr lang="en-US" altLang="en-US" sz="2700" b="1" dirty="0">
                    <a:cs typeface="Times New Roman" panose="02020603050405020304" pitchFamily="18" charset="0"/>
                  </a:rPr>
                  <a:t>relative to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 or the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a:t>
                </a:r>
                <a:r>
                  <a:rPr lang="en-US" altLang="en-US" sz="2700" b="1" dirty="0">
                    <a:cs typeface="Times New Roman" panose="02020603050405020304" pitchFamily="18" charset="0"/>
                  </a:rPr>
                  <a:t>coordinate vector of x</a:t>
                </a:r>
                <a:r>
                  <a:rPr lang="en-US" altLang="en-US" sz="2700" dirty="0">
                    <a:cs typeface="Times New Roman" panose="02020603050405020304" pitchFamily="18" charset="0"/>
                  </a:rPr>
                  <a:t>.</a:t>
                </a:r>
              </a:p>
            </p:txBody>
          </p:sp>
        </mc:Choice>
        <mc:Fallback xmlns="">
          <p:sp>
            <p:nvSpPr>
              <p:cNvPr id="316424" name="Rectangle 8"/>
              <p:cNvSpPr>
                <a:spLocks noGrp="1" noRot="1" noChangeAspect="1" noMove="1" noResize="1" noEditPoints="1" noAdjustHandles="1" noChangeArrowheads="1" noChangeShapeType="1" noTextEdit="1"/>
              </p:cNvSpPr>
              <p:nvPr>
                <p:ph type="body" idx="1"/>
              </p:nvPr>
            </p:nvSpPr>
            <p:spPr>
              <a:xfrm>
                <a:off x="457200" y="1295400"/>
                <a:ext cx="8229600" cy="5181600"/>
              </a:xfrm>
              <a:blipFill rotWithShape="0">
                <a:blip r:embed="rId3"/>
                <a:stretch>
                  <a:fillRect l="-1185" t="-1176" r="-1185"/>
                </a:stretch>
              </a:blipFill>
            </p:spPr>
            <p:txBody>
              <a:bodyPr/>
              <a:lstStyle/>
              <a:p>
                <a:r>
                  <a:rPr lang="en-US">
                    <a:noFill/>
                  </a:rPr>
                  <a:t> </a:t>
                </a:r>
              </a:p>
            </p:txBody>
          </p:sp>
        </mc:Fallback>
      </mc:AlternateContent>
    </p:spTree>
    <p:extLst>
      <p:ext uri="{BB962C8B-B14F-4D97-AF65-F5344CB8AC3E}">
        <p14:creationId xmlns:p14="http://schemas.microsoft.com/office/powerpoint/2010/main" val="38190803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4</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COORDINATE SYSTEMS</a:t>
            </a:r>
          </a:p>
        </p:txBody>
      </p:sp>
      <mc:AlternateContent xmlns:mc="http://schemas.openxmlformats.org/markup-compatibility/2006" xmlns:a14="http://schemas.microsoft.com/office/drawing/2010/main">
        <mc:Choice Requires="a14">
          <p:sp>
            <p:nvSpPr>
              <p:cNvPr id="316424" name="Rectangle 8"/>
              <p:cNvSpPr>
                <a:spLocks noGrp="1" noChangeArrowheads="1"/>
              </p:cNvSpPr>
              <p:nvPr>
                <p:ph type="body" idx="1"/>
              </p:nvPr>
            </p:nvSpPr>
            <p:spPr>
              <a:xfrm>
                <a:off x="381000" y="1143000"/>
                <a:ext cx="8305800" cy="5181600"/>
              </a:xfrm>
            </p:spPr>
            <p:txBody>
              <a:bodyPr/>
              <a:lstStyle/>
              <a:p>
                <a:pPr eaLnBrk="1" hangingPunct="1"/>
                <a:r>
                  <a:rPr lang="en-US" altLang="en-US" sz="2700" b="1" dirty="0">
                    <a:cs typeface="Times New Roman" panose="02020603050405020304" pitchFamily="18" charset="0"/>
                  </a:rPr>
                  <a:t>Example 1   </a:t>
                </a:r>
                <a:r>
                  <a:rPr lang="en-US" altLang="en-US" sz="2700" dirty="0">
                    <a:cs typeface="Times New Roman" panose="02020603050405020304" pitchFamily="18" charset="0"/>
                  </a:rPr>
                  <a:t>Let </a:t>
                </a: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𝑣</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3</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6</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2</m:t>
                            </m:r>
                          </m:e>
                        </m:eqArr>
                      </m:e>
                    </m:d>
                  </m:oMath>
                </a14:m>
                <a:r>
                  <a:rPr lang="en-US" altLang="en-US" sz="2700" dirty="0">
                    <a:cs typeface="Times New Roman" panose="02020603050405020304" pitchFamily="18" charset="0"/>
                  </a:rPr>
                  <a:t> , </a:t>
                </a:r>
                <a14:m>
                  <m:oMath xmlns:m="http://schemas.openxmlformats.org/officeDocument/2006/math">
                    <m:r>
                      <a:rPr lang="en-US" altLang="en-US" sz="2700" i="1">
                        <a:latin typeface="Cambria Math" panose="02040503050406030204" pitchFamily="18" charset="0"/>
                        <a:cs typeface="Times New Roman" panose="02020603050405020304" pitchFamily="18" charset="0"/>
                      </a:rPr>
                      <m:t>𝑣</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2</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−1</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0</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1</m:t>
                            </m:r>
                          </m:e>
                        </m:eqArr>
                      </m:e>
                    </m:d>
                  </m:oMath>
                </a14:m>
                <a:r>
                  <a:rPr lang="en-US" altLang="en-US" sz="2700" dirty="0">
                    <a:cs typeface="Times New Roman" panose="02020603050405020304" pitchFamily="18" charset="0"/>
                  </a:rPr>
                  <a:t>, </a:t>
                </a: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𝑥</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3</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12</m:t>
                            </m:r>
                          </m:e>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7</m:t>
                            </m:r>
                          </m:e>
                        </m:eqArr>
                      </m:e>
                    </m:d>
                  </m:oMath>
                </a14:m>
                <a:r>
                  <a:rPr lang="en-US" altLang="en-US" sz="2700" dirty="0">
                    <a:cs typeface="Times New Roman" panose="02020603050405020304" pitchFamily="18" charset="0"/>
                  </a:rPr>
                  <a:t>, and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1</m:t>
                        </m:r>
                        <m:r>
                          <a:rPr lang="en-US" altLang="en-US" sz="27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b="0" i="1" smtClean="0">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b="0" i="1" baseline="-25000" smtClean="0">
                            <a:latin typeface="Cambria Math" panose="02040503050406030204" pitchFamily="18" charset="0"/>
                            <a:ea typeface="Cambria Math" panose="02040503050406030204" pitchFamily="18" charset="0"/>
                            <a:cs typeface="Times New Roman" panose="02020603050405020304" pitchFamily="18" charset="0"/>
                          </a:rPr>
                          <m:t>2</m:t>
                        </m:r>
                      </m:e>
                    </m:d>
                  </m:oMath>
                </a14:m>
                <a:r>
                  <a:rPr lang="en-US" altLang="en-US" sz="2700" dirty="0">
                    <a:cs typeface="Times New Roman" panose="02020603050405020304" pitchFamily="18" charset="0"/>
                  </a:rPr>
                  <a:t> . Then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 is a basis for H = Span </a:t>
                </a:r>
                <a14:m>
                  <m:oMath xmlns:m="http://schemas.openxmlformats.org/officeDocument/2006/math">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1</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2</m:t>
                        </m:r>
                      </m:e>
                    </m:d>
                  </m:oMath>
                </a14:m>
                <a:r>
                  <a:rPr lang="en-US" altLang="en-US" sz="2700" dirty="0">
                    <a:cs typeface="Times New Roman" panose="02020603050405020304" pitchFamily="18" charset="0"/>
                  </a:rPr>
                  <a:t> because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1</m:t>
                    </m:r>
                  </m:oMath>
                </a14:m>
                <a:r>
                  <a:rPr lang="en-US" altLang="en-US" sz="2700" dirty="0">
                    <a:cs typeface="Times New Roman" panose="02020603050405020304" pitchFamily="18" charset="0"/>
                  </a:rPr>
                  <a:t> and</a:t>
                </a:r>
                <a14:m>
                  <m:oMath xmlns:m="http://schemas.openxmlformats.org/officeDocument/2006/math">
                    <m:r>
                      <a:rPr lang="en-US" altLang="en-US" sz="27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𝑣</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2</m:t>
                    </m:r>
                  </m:oMath>
                </a14:m>
                <a:r>
                  <a:rPr lang="en-US" altLang="en-US" sz="2700" dirty="0">
                    <a:cs typeface="Times New Roman" panose="02020603050405020304" pitchFamily="18" charset="0"/>
                  </a:rPr>
                  <a:t> are linearly independent. Determine if x is in </a:t>
                </a:r>
                <a:r>
                  <a:rPr lang="en-US" altLang="en-US" sz="2700" i="1" dirty="0">
                    <a:cs typeface="Times New Roman" panose="02020603050405020304" pitchFamily="18" charset="0"/>
                  </a:rPr>
                  <a:t>H</a:t>
                </a:r>
                <a:r>
                  <a:rPr lang="en-US" altLang="en-US" sz="2700" dirty="0">
                    <a:cs typeface="Times New Roman" panose="02020603050405020304" pitchFamily="18" charset="0"/>
                  </a:rPr>
                  <a:t>, and if it is, find the coordinate vector of x relative to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a:t>
                </a:r>
              </a:p>
              <a:p>
                <a:pPr eaLnBrk="1" hangingPunct="1"/>
                <a:r>
                  <a:rPr lang="en-US" altLang="en-US" sz="2700" b="1" dirty="0">
                    <a:cs typeface="Times New Roman" panose="02020603050405020304" pitchFamily="18" charset="0"/>
                  </a:rPr>
                  <a:t>Solution</a:t>
                </a:r>
                <a:r>
                  <a:rPr lang="en-US" altLang="en-US" sz="2700" dirty="0">
                    <a:cs typeface="Times New Roman" panose="02020603050405020304" pitchFamily="18" charset="0"/>
                  </a:rPr>
                  <a:t>  If x is in </a:t>
                </a:r>
                <a:r>
                  <a:rPr lang="en-US" altLang="en-US" sz="2700" i="1" dirty="0">
                    <a:cs typeface="Times New Roman" panose="02020603050405020304" pitchFamily="18" charset="0"/>
                  </a:rPr>
                  <a:t>H</a:t>
                </a:r>
                <a:r>
                  <a:rPr lang="en-US" altLang="en-US" sz="2700" dirty="0">
                    <a:cs typeface="Times New Roman" panose="02020603050405020304" pitchFamily="18" charset="0"/>
                  </a:rPr>
                  <a:t>, then the following vector equation is consistent: </a:t>
                </a:r>
              </a:p>
              <a:p>
                <a:pPr marL="0" indent="0" algn="ctr" eaLnBrk="1" hangingPunct="1">
                  <a:buNone/>
                </a:pP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1</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3</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6</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2</m:t>
                            </m:r>
                          </m:e>
                        </m:eqArr>
                      </m:e>
                    </m:d>
                  </m:oMath>
                </a14:m>
                <a:r>
                  <a:rPr lang="en-US" altLang="en-US" sz="2700" dirty="0">
                    <a:cs typeface="Times New Roman" panose="02020603050405020304" pitchFamily="18" charset="0"/>
                  </a:rPr>
                  <a:t> + </a:t>
                </a:r>
                <a14:m>
                  <m:oMath xmlns:m="http://schemas.openxmlformats.org/officeDocument/2006/math">
                    <m:r>
                      <a:rPr lang="en-US" altLang="en-US" sz="2700" b="0" i="1" smtClean="0">
                        <a:latin typeface="Cambria Math" panose="02040503050406030204" pitchFamily="18" charset="0"/>
                        <a:cs typeface="Times New Roman" panose="02020603050405020304" pitchFamily="18" charset="0"/>
                      </a:rPr>
                      <m:t>𝑐</m:t>
                    </m:r>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2</m:t>
                    </m:r>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−1</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0</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1</m:t>
                            </m:r>
                          </m:e>
                        </m:eqArr>
                      </m:e>
                    </m:d>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altLang="en-US" sz="2700" i="1">
                                <a:latin typeface="Cambria Math" panose="02040503050406030204" pitchFamily="18" charset="0"/>
                                <a:ea typeface="Cambria Math" panose="02040503050406030204" pitchFamily="18" charset="0"/>
                                <a:cs typeface="Times New Roman" panose="02020603050405020304" pitchFamily="18" charset="0"/>
                              </a:rPr>
                            </m:ctrlPr>
                          </m:eqArr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3</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12</m:t>
                            </m:r>
                          </m:e>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7</m:t>
                            </m:r>
                          </m:e>
                        </m:eqArr>
                      </m:e>
                    </m:d>
                  </m:oMath>
                </a14:m>
                <a:endParaRPr lang="en-US" altLang="en-US" sz="2700" dirty="0">
                  <a:cs typeface="Times New Roman" panose="02020603050405020304" pitchFamily="18" charset="0"/>
                </a:endParaRPr>
              </a:p>
            </p:txBody>
          </p:sp>
        </mc:Choice>
        <mc:Fallback xmlns="">
          <p:sp>
            <p:nvSpPr>
              <p:cNvPr id="316424" name="Rectangle 8"/>
              <p:cNvSpPr>
                <a:spLocks noGrp="1" noRot="1" noChangeAspect="1" noMove="1" noResize="1" noEditPoints="1" noAdjustHandles="1" noChangeArrowheads="1" noChangeShapeType="1" noTextEdit="1"/>
              </p:cNvSpPr>
              <p:nvPr>
                <p:ph type="body" idx="1"/>
              </p:nvPr>
            </p:nvSpPr>
            <p:spPr>
              <a:xfrm>
                <a:off x="381000" y="1143000"/>
                <a:ext cx="8305800" cy="5181600"/>
              </a:xfrm>
              <a:blipFill rotWithShape="0">
                <a:blip r:embed="rId3"/>
                <a:stretch>
                  <a:fillRect l="-1248" r="-2276"/>
                </a:stretch>
              </a:blipFill>
            </p:spPr>
            <p:txBody>
              <a:bodyPr/>
              <a:lstStyle/>
              <a:p>
                <a:r>
                  <a:rPr lang="en-US">
                    <a:noFill/>
                  </a:rPr>
                  <a:t> </a:t>
                </a:r>
              </a:p>
            </p:txBody>
          </p:sp>
        </mc:Fallback>
      </mc:AlternateContent>
    </p:spTree>
    <p:extLst>
      <p:ext uri="{BB962C8B-B14F-4D97-AF65-F5344CB8AC3E}">
        <p14:creationId xmlns:p14="http://schemas.microsoft.com/office/powerpoint/2010/main" val="12794976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5</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COORDINATE SYSTEMS</a:t>
            </a:r>
          </a:p>
        </p:txBody>
      </p:sp>
      <mc:AlternateContent xmlns:mc="http://schemas.openxmlformats.org/markup-compatibility/2006" xmlns:a14="http://schemas.microsoft.com/office/drawing/2010/main">
        <mc:Choice Requires="a14">
          <p:sp>
            <p:nvSpPr>
              <p:cNvPr id="316424" name="Rectangle 8"/>
              <p:cNvSpPr>
                <a:spLocks noGrp="1" noChangeArrowheads="1"/>
              </p:cNvSpPr>
              <p:nvPr>
                <p:ph type="body" idx="1"/>
              </p:nvPr>
            </p:nvSpPr>
            <p:spPr>
              <a:xfrm>
                <a:off x="381000" y="1143000"/>
                <a:ext cx="8305800" cy="5181600"/>
              </a:xfrm>
            </p:spPr>
            <p:txBody>
              <a:bodyPr/>
              <a:lstStyle/>
              <a:p>
                <a:pPr eaLnBrk="1" hangingPunct="1"/>
                <a:r>
                  <a:rPr lang="en-US" altLang="en-US" sz="2700" dirty="0">
                    <a:cs typeface="Times New Roman" panose="02020603050405020304" pitchFamily="18" charset="0"/>
                  </a:rPr>
                  <a:t>The scalars </a:t>
                </a:r>
                <a:r>
                  <a:rPr lang="en-US" altLang="en-US" sz="2700" i="1" dirty="0">
                    <a:cs typeface="Times New Roman" panose="02020603050405020304" pitchFamily="18" charset="0"/>
                  </a:rPr>
                  <a:t>c</a:t>
                </a:r>
                <a:r>
                  <a:rPr lang="en-US" altLang="en-US" sz="2700" baseline="-25000" dirty="0">
                    <a:cs typeface="Times New Roman" panose="02020603050405020304" pitchFamily="18" charset="0"/>
                  </a:rPr>
                  <a:t>1</a:t>
                </a:r>
                <a:r>
                  <a:rPr lang="en-US" altLang="en-US" sz="2700" dirty="0">
                    <a:cs typeface="Times New Roman" panose="02020603050405020304" pitchFamily="18" charset="0"/>
                  </a:rPr>
                  <a:t> and </a:t>
                </a:r>
                <a:r>
                  <a:rPr lang="en-US" altLang="en-US" sz="2700" i="1" dirty="0">
                    <a:cs typeface="Times New Roman" panose="02020603050405020304" pitchFamily="18" charset="0"/>
                  </a:rPr>
                  <a:t>c</a:t>
                </a:r>
                <a:r>
                  <a:rPr lang="en-US" altLang="en-US" sz="2700" baseline="-25000" dirty="0">
                    <a:cs typeface="Times New Roman" panose="02020603050405020304" pitchFamily="18" charset="0"/>
                  </a:rPr>
                  <a:t>2</a:t>
                </a:r>
                <a:r>
                  <a:rPr lang="en-US" altLang="en-US" sz="2700" dirty="0">
                    <a:cs typeface="Times New Roman" panose="02020603050405020304" pitchFamily="18" charset="0"/>
                  </a:rPr>
                  <a:t>, if they exist, are the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-coordinates of </a:t>
                </a:r>
                <a:r>
                  <a:rPr lang="en-US" altLang="en-US" sz="2700" b="1" dirty="0">
                    <a:cs typeface="Times New Roman" panose="02020603050405020304" pitchFamily="18" charset="0"/>
                  </a:rPr>
                  <a:t>x</a:t>
                </a:r>
                <a:r>
                  <a:rPr lang="en-US" altLang="en-US" sz="2700" dirty="0">
                    <a:cs typeface="Times New Roman" panose="02020603050405020304" pitchFamily="18" charset="0"/>
                  </a:rPr>
                  <a:t>. Row operations show that</a:t>
                </a:r>
              </a:p>
              <a:p>
                <a:pPr marL="0" indent="0" algn="ctr" eaLnBrk="1" hangingPunct="1">
                  <a:buNone/>
                </a:pPr>
                <a14:m>
                  <m:oMath xmlns:m="http://schemas.openxmlformats.org/officeDocument/2006/math">
                    <m:d>
                      <m:dPr>
                        <m:begChr m:val="["/>
                        <m:endChr m:val="]"/>
                        <m:ctrlPr>
                          <a:rPr lang="en-US" altLang="en-US" sz="2800" i="1">
                            <a:latin typeface="Cambria Math" panose="02040503050406030204" pitchFamily="18" charset="0"/>
                            <a:cs typeface="Times New Roman" panose="02020603050405020304" pitchFamily="18" charset="0"/>
                          </a:rPr>
                        </m:ctrlPr>
                      </m:dPr>
                      <m:e>
                        <m:m>
                          <m:mPr>
                            <m:mcs>
                              <m:mc>
                                <m:mcPr>
                                  <m:count m:val="3"/>
                                  <m:mcJc m:val="center"/>
                                </m:mcPr>
                              </m:mc>
                            </m:mcs>
                            <m:ctrlPr>
                              <a:rPr lang="en-US" altLang="en-US" sz="2800" i="1">
                                <a:latin typeface="Cambria Math" panose="02040503050406030204" pitchFamily="18" charset="0"/>
                                <a:cs typeface="Times New Roman" panose="02020603050405020304" pitchFamily="18" charset="0"/>
                              </a:rPr>
                            </m:ctrlPr>
                          </m:mPr>
                          <m:mr>
                            <m:e>
                              <m:r>
                                <a:rPr lang="en-US" altLang="en-US" sz="2800" b="0" i="1" smtClean="0">
                                  <a:latin typeface="Cambria Math" panose="02040503050406030204" pitchFamily="18" charset="0"/>
                                  <a:cs typeface="Times New Roman" panose="02020603050405020304" pitchFamily="18" charset="0"/>
                                </a:rPr>
                                <m:t>3</m:t>
                              </m:r>
                            </m:e>
                            <m:e>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1</m:t>
                              </m:r>
                            </m:e>
                            <m:e>
                              <m:r>
                                <a:rPr lang="en-US" altLang="en-US" sz="2800" b="0" i="1" smtClean="0">
                                  <a:latin typeface="Cambria Math" panose="02040503050406030204" pitchFamily="18" charset="0"/>
                                  <a:cs typeface="Times New Roman" panose="02020603050405020304" pitchFamily="18" charset="0"/>
                                </a:rPr>
                                <m:t>3</m:t>
                              </m:r>
                            </m:e>
                          </m:mr>
                          <m:mr>
                            <m:e>
                              <m:r>
                                <a:rPr lang="en-US" altLang="en-US" sz="2800" b="0" i="1" smtClean="0">
                                  <a:latin typeface="Cambria Math" panose="02040503050406030204" pitchFamily="18" charset="0"/>
                                  <a:cs typeface="Times New Roman" panose="02020603050405020304" pitchFamily="18" charset="0"/>
                                </a:rPr>
                                <m:t>6</m:t>
                              </m:r>
                            </m:e>
                            <m:e>
                              <m:r>
                                <a:rPr lang="en-US" altLang="en-US" sz="2800" b="0" i="1" smtClean="0">
                                  <a:latin typeface="Cambria Math" panose="02040503050406030204" pitchFamily="18" charset="0"/>
                                  <a:cs typeface="Times New Roman" panose="02020603050405020304" pitchFamily="18" charset="0"/>
                                </a:rPr>
                                <m:t>0</m:t>
                              </m:r>
                            </m:e>
                            <m:e>
                              <m:r>
                                <a:rPr lang="en-US" altLang="en-US" sz="2800" b="0" i="1" smtClean="0">
                                  <a:latin typeface="Cambria Math" panose="02040503050406030204" pitchFamily="18" charset="0"/>
                                  <a:cs typeface="Times New Roman" panose="02020603050405020304" pitchFamily="18" charset="0"/>
                                </a:rPr>
                                <m:t>12</m:t>
                              </m:r>
                            </m:e>
                          </m:mr>
                          <m:mr>
                            <m:e>
                              <m:r>
                                <a:rPr lang="en-US" altLang="en-US" sz="2800" b="0" i="1" smtClean="0">
                                  <a:latin typeface="Cambria Math" panose="02040503050406030204" pitchFamily="18" charset="0"/>
                                  <a:cs typeface="Times New Roman" panose="02020603050405020304" pitchFamily="18" charset="0"/>
                                </a:rPr>
                                <m:t>2</m:t>
                              </m:r>
                            </m:e>
                            <m:e>
                              <m:r>
                                <a:rPr lang="en-US" altLang="en-US" sz="2800" b="0" i="1" smtClean="0">
                                  <a:latin typeface="Cambria Math" panose="02040503050406030204" pitchFamily="18" charset="0"/>
                                  <a:cs typeface="Times New Roman" panose="02020603050405020304" pitchFamily="18" charset="0"/>
                                </a:rPr>
                                <m:t>1</m:t>
                              </m:r>
                            </m:e>
                            <m:e>
                              <m:r>
                                <a:rPr lang="en-US" altLang="en-US" sz="2800" b="0" i="1" smtClean="0">
                                  <a:latin typeface="Cambria Math" panose="02040503050406030204" pitchFamily="18" charset="0"/>
                                  <a:cs typeface="Times New Roman" panose="02020603050405020304" pitchFamily="18" charset="0"/>
                                </a:rPr>
                                <m:t>7</m:t>
                              </m:r>
                            </m:e>
                          </m:mr>
                        </m:m>
                        <m:r>
                          <a:rPr lang="en-US" altLang="en-US" sz="2800" i="1">
                            <a:latin typeface="Cambria Math" panose="02040503050406030204" pitchFamily="18" charset="0"/>
                            <a:cs typeface="Times New Roman" panose="02020603050405020304" pitchFamily="18" charset="0"/>
                          </a:rPr>
                          <m:t> </m:t>
                        </m:r>
                      </m:e>
                    </m:d>
                  </m:oMath>
                </a14:m>
                <a:r>
                  <a:rPr lang="en-US" altLang="en-US" sz="2800" dirty="0">
                    <a:cs typeface="Times New Roman" panose="02020603050405020304" pitchFamily="18" charset="0"/>
                  </a:rPr>
                  <a:t> ~ </a:t>
                </a:r>
                <a14:m>
                  <m:oMath xmlns:m="http://schemas.openxmlformats.org/officeDocument/2006/math">
                    <m:d>
                      <m:dPr>
                        <m:begChr m:val="["/>
                        <m:endChr m:val="]"/>
                        <m:ctrlPr>
                          <a:rPr lang="en-US" altLang="en-US" sz="2800" i="1">
                            <a:latin typeface="Cambria Math" panose="02040503050406030204" pitchFamily="18" charset="0"/>
                            <a:cs typeface="Times New Roman" panose="02020603050405020304" pitchFamily="18" charset="0"/>
                          </a:rPr>
                        </m:ctrlPr>
                      </m:dPr>
                      <m:e>
                        <m:m>
                          <m:mPr>
                            <m:mcs>
                              <m:mc>
                                <m:mcPr>
                                  <m:count m:val="3"/>
                                  <m:mcJc m:val="center"/>
                                </m:mcPr>
                              </m:mc>
                            </m:mcs>
                            <m:ctrlPr>
                              <a:rPr lang="en-US" altLang="en-US" sz="2800" i="1">
                                <a:latin typeface="Cambria Math" panose="02040503050406030204" pitchFamily="18" charset="0"/>
                                <a:cs typeface="Times New Roman" panose="02020603050405020304" pitchFamily="18" charset="0"/>
                              </a:rPr>
                            </m:ctrlPr>
                          </m:mPr>
                          <m:mr>
                            <m:e>
                              <m:r>
                                <m:rPr>
                                  <m:brk m:alnAt="7"/>
                                </m:rPr>
                                <a:rPr lang="en-US" altLang="en-US" sz="2800" i="1">
                                  <a:latin typeface="Cambria Math" panose="02040503050406030204" pitchFamily="18" charset="0"/>
                                  <a:cs typeface="Times New Roman" panose="02020603050405020304" pitchFamily="18" charset="0"/>
                                </a:rPr>
                                <m:t>1</m:t>
                              </m:r>
                            </m:e>
                            <m:e>
                              <m:r>
                                <a:rPr lang="en-US" altLang="en-US" sz="2800" b="0" i="1" smtClean="0">
                                  <a:latin typeface="Cambria Math" panose="02040503050406030204" pitchFamily="18" charset="0"/>
                                  <a:cs typeface="Times New Roman" panose="02020603050405020304" pitchFamily="18" charset="0"/>
                                </a:rPr>
                                <m:t>0</m:t>
                              </m:r>
                            </m:e>
                            <m:e>
                              <m:r>
                                <a:rPr lang="en-US" altLang="en-US" sz="2800" b="0" i="1" smtClean="0">
                                  <a:latin typeface="Cambria Math" panose="02040503050406030204" pitchFamily="18" charset="0"/>
                                  <a:cs typeface="Times New Roman" panose="02020603050405020304" pitchFamily="18" charset="0"/>
                                </a:rPr>
                                <m:t>2</m:t>
                              </m:r>
                            </m:e>
                          </m:mr>
                          <m:mr>
                            <m:e>
                              <m:r>
                                <a:rPr lang="en-US" altLang="en-US" sz="2800" i="1">
                                  <a:latin typeface="Cambria Math" panose="02040503050406030204" pitchFamily="18" charset="0"/>
                                  <a:cs typeface="Times New Roman" panose="02020603050405020304" pitchFamily="18" charset="0"/>
                                </a:rPr>
                                <m:t>0</m:t>
                              </m:r>
                            </m:e>
                            <m:e>
                              <m:r>
                                <a:rPr lang="en-US" altLang="en-US" sz="2800" b="0" i="1" smtClean="0">
                                  <a:latin typeface="Cambria Math" panose="02040503050406030204" pitchFamily="18" charset="0"/>
                                  <a:cs typeface="Times New Roman" panose="02020603050405020304" pitchFamily="18" charset="0"/>
                                </a:rPr>
                                <m:t>1</m:t>
                              </m:r>
                            </m:e>
                            <m:e>
                              <m:r>
                                <a:rPr lang="en-US" altLang="en-US" sz="2800" b="0" i="1" smtClean="0">
                                  <a:latin typeface="Cambria Math" panose="02040503050406030204" pitchFamily="18" charset="0"/>
                                  <a:cs typeface="Times New Roman" panose="02020603050405020304" pitchFamily="18" charset="0"/>
                                </a:rPr>
                                <m:t>3</m:t>
                              </m:r>
                            </m:e>
                          </m:mr>
                          <m:mr>
                            <m:e>
                              <m:r>
                                <a:rPr lang="en-US" altLang="en-US" sz="2800" i="1">
                                  <a:latin typeface="Cambria Math" panose="02040503050406030204" pitchFamily="18" charset="0"/>
                                  <a:cs typeface="Times New Roman" panose="02020603050405020304" pitchFamily="18" charset="0"/>
                                </a:rPr>
                                <m:t>0</m:t>
                              </m:r>
                            </m:e>
                            <m:e>
                              <m:r>
                                <a:rPr lang="en-US" altLang="en-US" sz="2800" b="0" i="1" smtClean="0">
                                  <a:latin typeface="Cambria Math" panose="02040503050406030204" pitchFamily="18" charset="0"/>
                                  <a:cs typeface="Times New Roman" panose="02020603050405020304" pitchFamily="18" charset="0"/>
                                </a:rPr>
                                <m:t>0</m:t>
                              </m:r>
                            </m:e>
                            <m:e>
                              <m:r>
                                <a:rPr lang="en-US" altLang="en-US" sz="2800" b="0" i="1" smtClean="0">
                                  <a:latin typeface="Cambria Math" panose="02040503050406030204" pitchFamily="18" charset="0"/>
                                  <a:cs typeface="Times New Roman" panose="02020603050405020304" pitchFamily="18" charset="0"/>
                                </a:rPr>
                                <m:t>0</m:t>
                              </m:r>
                            </m:e>
                          </m:mr>
                        </m:m>
                        <m:r>
                          <a:rPr lang="en-US" altLang="en-US" sz="2800" i="1">
                            <a:latin typeface="Cambria Math" panose="02040503050406030204" pitchFamily="18" charset="0"/>
                            <a:cs typeface="Times New Roman" panose="02020603050405020304" pitchFamily="18" charset="0"/>
                          </a:rPr>
                          <m:t> </m:t>
                        </m:r>
                      </m:e>
                    </m:d>
                  </m:oMath>
                </a14:m>
                <a:endParaRPr lang="en-US" altLang="en-US" sz="2700" dirty="0">
                  <a:cs typeface="Times New Roman" panose="02020603050405020304" pitchFamily="18" charset="0"/>
                </a:endParaRPr>
              </a:p>
              <a:p>
                <a:pPr eaLnBrk="1" hangingPunct="1"/>
                <a:r>
                  <a:rPr lang="en-US" altLang="en-US" sz="2700" dirty="0">
                    <a:cs typeface="Times New Roman" panose="02020603050405020304" pitchFamily="18" charset="0"/>
                  </a:rPr>
                  <a:t>Thus </a:t>
                </a:r>
                <a:r>
                  <a:rPr lang="en-US" altLang="en-US" sz="2700" i="1" dirty="0">
                    <a:cs typeface="Times New Roman" panose="02020603050405020304" pitchFamily="18" charset="0"/>
                  </a:rPr>
                  <a:t>c</a:t>
                </a:r>
                <a:r>
                  <a:rPr lang="en-US" altLang="en-US" sz="2700" baseline="-25000" dirty="0">
                    <a:cs typeface="Times New Roman" panose="02020603050405020304" pitchFamily="18" charset="0"/>
                  </a:rPr>
                  <a:t>1</a:t>
                </a:r>
                <a:r>
                  <a:rPr lang="en-US" altLang="en-US" sz="2700" dirty="0">
                    <a:cs typeface="Times New Roman" panose="02020603050405020304" pitchFamily="18" charset="0"/>
                  </a:rPr>
                  <a:t> = 2, </a:t>
                </a:r>
                <a:r>
                  <a:rPr lang="en-US" altLang="en-US" sz="2700" i="1" dirty="0">
                    <a:cs typeface="Times New Roman" panose="02020603050405020304" pitchFamily="18" charset="0"/>
                  </a:rPr>
                  <a:t>c</a:t>
                </a:r>
                <a:r>
                  <a:rPr lang="en-US" altLang="en-US" sz="2700" baseline="-25000" dirty="0">
                    <a:cs typeface="Times New Roman" panose="02020603050405020304" pitchFamily="18" charset="0"/>
                  </a:rPr>
                  <a:t>2</a:t>
                </a:r>
                <a:r>
                  <a:rPr lang="en-US" altLang="en-US" sz="2700" dirty="0">
                    <a:cs typeface="Times New Roman" panose="02020603050405020304" pitchFamily="18" charset="0"/>
                  </a:rPr>
                  <a:t> = 3 and </a:t>
                </a:r>
                <a:r>
                  <a:rPr lang="en-US" altLang="en-US" sz="2700" baseline="-25000" dirty="0">
                    <a:cs typeface="Times New Roman" panose="02020603050405020304" pitchFamily="18" charset="0"/>
                  </a:rPr>
                  <a:t> </a:t>
                </a:r>
                <a14:m>
                  <m:oMath xmlns:m="http://schemas.openxmlformats.org/officeDocument/2006/math">
                    <m:d>
                      <m:dPr>
                        <m:begChr m:val="["/>
                        <m:endChr m:val="]"/>
                        <m:ctrlPr>
                          <a:rPr lang="en-US" altLang="en-US" sz="2700" i="1">
                            <a:latin typeface="Cambria Math" panose="02040503050406030204" pitchFamily="18" charset="0"/>
                            <a:cs typeface="Times New Roman" panose="02020603050405020304" pitchFamily="18" charset="0"/>
                          </a:rPr>
                        </m:ctrlPr>
                      </m:dPr>
                      <m:e>
                        <m:r>
                          <a:rPr lang="en-US" altLang="en-US" sz="2700" i="1">
                            <a:latin typeface="Cambria Math" panose="02040503050406030204" pitchFamily="18" charset="0"/>
                            <a:cs typeface="Times New Roman" panose="02020603050405020304" pitchFamily="18" charset="0"/>
                          </a:rPr>
                          <m:t>𝑥</m:t>
                        </m:r>
                      </m:e>
                    </m:d>
                    <m:r>
                      <a:rPr lang="en-US" altLang="en-US" sz="2700" i="1" baseline="-25000">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baseline="-25000" dirty="0">
                    <a:cs typeface="Times New Roman" panose="02020603050405020304" pitchFamily="18" charset="0"/>
                  </a:rPr>
                  <a:t>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700" dirty="0">
                    <a:cs typeface="Times New Roman" panose="02020603050405020304" pitchFamily="18" charset="0"/>
                  </a:rPr>
                  <a:t> </a:t>
                </a:r>
                <a14:m>
                  <m:oMath xmlns:m="http://schemas.openxmlformats.org/officeDocument/2006/math">
                    <m:d>
                      <m:dPr>
                        <m:begChr m:val="["/>
                        <m:endChr m:val="]"/>
                        <m:ctrlPr>
                          <a:rPr lang="en-US" altLang="en-US" sz="2700" i="1" dirty="0" smtClean="0">
                            <a:latin typeface="Cambria Math" panose="02040503050406030204" pitchFamily="18" charset="0"/>
                            <a:cs typeface="Times New Roman" panose="02020603050405020304" pitchFamily="18" charset="0"/>
                          </a:rPr>
                        </m:ctrlPr>
                      </m:dPr>
                      <m:e>
                        <m:eqArr>
                          <m:eqArrPr>
                            <m:ctrlPr>
                              <a:rPr lang="en-US" altLang="en-US" sz="2700" b="0" i="1" dirty="0" smtClean="0">
                                <a:latin typeface="Cambria Math" panose="02040503050406030204" pitchFamily="18" charset="0"/>
                                <a:cs typeface="Times New Roman" panose="02020603050405020304" pitchFamily="18" charset="0"/>
                              </a:rPr>
                            </m:ctrlPr>
                          </m:eqArrPr>
                          <m:e>
                            <m:r>
                              <a:rPr lang="en-US" altLang="en-US" sz="2700" b="0" i="1" dirty="0" smtClean="0">
                                <a:latin typeface="Cambria Math" panose="02040503050406030204" pitchFamily="18" charset="0"/>
                                <a:cs typeface="Times New Roman" panose="02020603050405020304" pitchFamily="18" charset="0"/>
                              </a:rPr>
                              <m:t>2</m:t>
                            </m:r>
                          </m:e>
                          <m:e>
                            <m:r>
                              <a:rPr lang="en-US" altLang="en-US" sz="2700" b="0" i="1" dirty="0" smtClean="0">
                                <a:latin typeface="Cambria Math" panose="02040503050406030204" pitchFamily="18" charset="0"/>
                                <a:cs typeface="Times New Roman" panose="02020603050405020304" pitchFamily="18" charset="0"/>
                              </a:rPr>
                              <m:t>3</m:t>
                            </m:r>
                          </m:e>
                        </m:eqArr>
                      </m:e>
                    </m:d>
                    <m:r>
                      <a:rPr lang="en-US" altLang="en-US" sz="2700" b="0" i="1" dirty="0" smtClean="0">
                        <a:latin typeface="Cambria Math" panose="02040503050406030204" pitchFamily="18" charset="0"/>
                        <a:cs typeface="Times New Roman" panose="02020603050405020304" pitchFamily="18" charset="0"/>
                      </a:rPr>
                      <m:t>. </m:t>
                    </m:r>
                  </m:oMath>
                </a14:m>
                <a:r>
                  <a:rPr lang="en-US" altLang="en-US" sz="2700" dirty="0">
                    <a:cs typeface="Times New Roman" panose="02020603050405020304" pitchFamily="18" charset="0"/>
                  </a:rPr>
                  <a:t>The basis </a:t>
                </a:r>
                <a14:m>
                  <m:oMath xmlns:m="http://schemas.openxmlformats.org/officeDocument/2006/math">
                    <m:r>
                      <a:rPr lang="en-US" altLang="en-US" sz="2700" i="1">
                        <a:latin typeface="Cambria Math" panose="02040503050406030204" pitchFamily="18" charset="0"/>
                        <a:ea typeface="Cambria Math" panose="02040503050406030204" pitchFamily="18" charset="0"/>
                        <a:cs typeface="Times New Roman" panose="02020603050405020304" pitchFamily="18" charset="0"/>
                      </a:rPr>
                      <m:t>𝛽</m:t>
                    </m:r>
                  </m:oMath>
                </a14:m>
                <a:r>
                  <a:rPr lang="en-US" altLang="en-US" sz="2700" dirty="0">
                    <a:cs typeface="Times New Roman" panose="02020603050405020304" pitchFamily="18" charset="0"/>
                  </a:rPr>
                  <a:t> determines a “coordinate system” on </a:t>
                </a:r>
                <a:r>
                  <a:rPr lang="en-US" altLang="en-US" sz="2700" i="1" dirty="0">
                    <a:cs typeface="Times New Roman" panose="02020603050405020304" pitchFamily="18" charset="0"/>
                  </a:rPr>
                  <a:t>H</a:t>
                </a:r>
                <a:r>
                  <a:rPr lang="en-US" altLang="en-US" sz="2700" dirty="0">
                    <a:cs typeface="Times New Roman" panose="02020603050405020304" pitchFamily="18" charset="0"/>
                  </a:rPr>
                  <a:t>, which can be visualized by the grid shown in Fig. 1 on the next slide.</a:t>
                </a:r>
              </a:p>
            </p:txBody>
          </p:sp>
        </mc:Choice>
        <mc:Fallback xmlns="">
          <p:sp>
            <p:nvSpPr>
              <p:cNvPr id="316424" name="Rectangle 8"/>
              <p:cNvSpPr>
                <a:spLocks noGrp="1" noRot="1" noChangeAspect="1" noMove="1" noResize="1" noEditPoints="1" noAdjustHandles="1" noChangeArrowheads="1" noChangeShapeType="1" noTextEdit="1"/>
              </p:cNvSpPr>
              <p:nvPr>
                <p:ph type="body" idx="1"/>
              </p:nvPr>
            </p:nvSpPr>
            <p:spPr>
              <a:xfrm>
                <a:off x="381000" y="1143000"/>
                <a:ext cx="8305800" cy="5181600"/>
              </a:xfrm>
              <a:blipFill rotWithShape="0">
                <a:blip r:embed="rId3"/>
                <a:stretch>
                  <a:fillRect l="-1248" t="-1176" r="-1689"/>
                </a:stretch>
              </a:blipFill>
            </p:spPr>
            <p:txBody>
              <a:bodyPr/>
              <a:lstStyle/>
              <a:p>
                <a:r>
                  <a:rPr lang="en-US">
                    <a:noFill/>
                  </a:rPr>
                  <a:t> </a:t>
                </a:r>
              </a:p>
            </p:txBody>
          </p:sp>
        </mc:Fallback>
      </mc:AlternateContent>
    </p:spTree>
    <p:extLst>
      <p:ext uri="{BB962C8B-B14F-4D97-AF65-F5344CB8AC3E}">
        <p14:creationId xmlns:p14="http://schemas.microsoft.com/office/powerpoint/2010/main" val="39093157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6</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COORDINATE SYSTEMS</a:t>
            </a:r>
          </a:p>
        </p:txBody>
      </p:sp>
      <p:pic>
        <p:nvPicPr>
          <p:cNvPr id="2" name="Picture 1"/>
          <p:cNvPicPr>
            <a:picLocks noChangeAspect="1"/>
          </p:cNvPicPr>
          <p:nvPr/>
        </p:nvPicPr>
        <p:blipFill>
          <a:blip r:embed="rId3"/>
          <a:stretch>
            <a:fillRect/>
          </a:stretch>
        </p:blipFill>
        <p:spPr>
          <a:xfrm>
            <a:off x="2223353" y="2004081"/>
            <a:ext cx="4520347" cy="3385959"/>
          </a:xfrm>
          <a:prstGeom prst="rect">
            <a:avLst/>
          </a:prstGeom>
        </p:spPr>
      </p:pic>
    </p:spTree>
    <p:extLst>
      <p:ext uri="{BB962C8B-B14F-4D97-AF65-F5344CB8AC3E}">
        <p14:creationId xmlns:p14="http://schemas.microsoft.com/office/powerpoint/2010/main" val="396869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7</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THE DIMESION OF A SUBSPACE</a:t>
            </a:r>
          </a:p>
        </p:txBody>
      </p:sp>
      <p:sp>
        <p:nvSpPr>
          <p:cNvPr id="6" name="Rectangle 8"/>
          <p:cNvSpPr txBox="1">
            <a:spLocks noChangeArrowheads="1"/>
          </p:cNvSpPr>
          <p:nvPr/>
        </p:nvSpPr>
        <p:spPr bwMode="auto">
          <a:xfrm>
            <a:off x="381000" y="12954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b="1" dirty="0">
                <a:cs typeface="Times New Roman" panose="02020603050405020304" pitchFamily="18" charset="0"/>
              </a:rPr>
              <a:t>Definition</a:t>
            </a:r>
            <a:r>
              <a:rPr lang="en-US" altLang="en-US" sz="2700" dirty="0">
                <a:cs typeface="Times New Roman" panose="02020603050405020304" pitchFamily="18" charset="0"/>
              </a:rPr>
              <a:t>: The </a:t>
            </a:r>
            <a:r>
              <a:rPr lang="en-US" altLang="en-US" sz="2700" b="1" dirty="0">
                <a:cs typeface="Times New Roman" panose="02020603050405020304" pitchFamily="18" charset="0"/>
              </a:rPr>
              <a:t>dimension</a:t>
            </a:r>
            <a:r>
              <a:rPr lang="en-US" altLang="en-US" sz="2700" dirty="0">
                <a:cs typeface="Times New Roman" panose="02020603050405020304" pitchFamily="18" charset="0"/>
              </a:rPr>
              <a:t> of a nonzero subspace </a:t>
            </a:r>
            <a:r>
              <a:rPr lang="en-US" altLang="en-US" sz="2700" i="1" dirty="0">
                <a:cs typeface="Times New Roman" panose="02020603050405020304" pitchFamily="18" charset="0"/>
              </a:rPr>
              <a:t>H</a:t>
            </a:r>
            <a:r>
              <a:rPr lang="en-US" altLang="en-US" sz="2700" dirty="0">
                <a:cs typeface="Times New Roman" panose="02020603050405020304" pitchFamily="18" charset="0"/>
              </a:rPr>
              <a:t>, denoted by dim </a:t>
            </a:r>
            <a:r>
              <a:rPr lang="en-US" altLang="en-US" sz="2700" i="1" dirty="0">
                <a:cs typeface="Times New Roman" panose="02020603050405020304" pitchFamily="18" charset="0"/>
              </a:rPr>
              <a:t>H</a:t>
            </a:r>
            <a:r>
              <a:rPr lang="en-US" altLang="en-US" sz="2700" dirty="0">
                <a:cs typeface="Times New Roman" panose="02020603050405020304" pitchFamily="18" charset="0"/>
              </a:rPr>
              <a:t>, is the number of vectors in any basis for </a:t>
            </a:r>
            <a:r>
              <a:rPr lang="en-US" altLang="en-US" sz="2700" i="1" dirty="0">
                <a:cs typeface="Times New Roman" panose="02020603050405020304" pitchFamily="18" charset="0"/>
              </a:rPr>
              <a:t>H</a:t>
            </a:r>
            <a:r>
              <a:rPr lang="en-US" altLang="en-US" sz="2700" dirty="0">
                <a:cs typeface="Times New Roman" panose="02020603050405020304" pitchFamily="18" charset="0"/>
              </a:rPr>
              <a:t>. The dimension of the zero subspace {0} is defined to be zero.</a:t>
            </a:r>
          </a:p>
          <a:p>
            <a:pPr eaLnBrk="1" hangingPunct="1"/>
            <a:endParaRPr lang="en-US" altLang="en-US" sz="2700" dirty="0">
              <a:cs typeface="Times New Roman" panose="02020603050405020304" pitchFamily="18" charset="0"/>
            </a:endParaRPr>
          </a:p>
          <a:p>
            <a:pPr eaLnBrk="1" hangingPunct="1"/>
            <a:r>
              <a:rPr lang="en-US" altLang="en-US" sz="2700" b="1" dirty="0">
                <a:cs typeface="Times New Roman" panose="02020603050405020304" pitchFamily="18" charset="0"/>
              </a:rPr>
              <a:t>Definition: </a:t>
            </a:r>
            <a:r>
              <a:rPr lang="en-US" altLang="en-US" sz="2700" dirty="0">
                <a:cs typeface="Times New Roman" panose="02020603050405020304" pitchFamily="18" charset="0"/>
              </a:rPr>
              <a:t>The </a:t>
            </a:r>
            <a:r>
              <a:rPr lang="en-US" altLang="en-US" sz="2700" b="1" dirty="0">
                <a:cs typeface="Times New Roman" panose="02020603050405020304" pitchFamily="18" charset="0"/>
              </a:rPr>
              <a:t>rank</a:t>
            </a:r>
            <a:r>
              <a:rPr lang="en-US" altLang="en-US" sz="2700" dirty="0">
                <a:cs typeface="Times New Roman" panose="02020603050405020304" pitchFamily="18" charset="0"/>
              </a:rPr>
              <a:t> of a matrix </a:t>
            </a:r>
            <a:r>
              <a:rPr lang="en-US" altLang="en-US" sz="2700" i="1" dirty="0">
                <a:cs typeface="Times New Roman" panose="02020603050405020304" pitchFamily="18" charset="0"/>
              </a:rPr>
              <a:t>A</a:t>
            </a:r>
            <a:r>
              <a:rPr lang="en-US" altLang="en-US" sz="2700" dirty="0">
                <a:cs typeface="Times New Roman" panose="02020603050405020304" pitchFamily="18" charset="0"/>
              </a:rPr>
              <a:t>, denoted by rank </a:t>
            </a:r>
            <a:r>
              <a:rPr lang="en-US" altLang="en-US" sz="2700" i="1" dirty="0">
                <a:cs typeface="Times New Roman" panose="02020603050405020304" pitchFamily="18" charset="0"/>
              </a:rPr>
              <a:t>A</a:t>
            </a:r>
            <a:r>
              <a:rPr lang="en-US" altLang="en-US" sz="2700" dirty="0">
                <a:cs typeface="Times New Roman" panose="02020603050405020304" pitchFamily="18" charset="0"/>
              </a:rPr>
              <a:t>, is the dimension of the column space of </a:t>
            </a:r>
            <a:r>
              <a:rPr lang="en-US" altLang="en-US" sz="2700" i="1" dirty="0">
                <a:cs typeface="Times New Roman" panose="02020603050405020304" pitchFamily="18" charset="0"/>
              </a:rPr>
              <a:t>A</a:t>
            </a:r>
            <a:r>
              <a:rPr lang="en-US" altLang="en-US" sz="2700" dirty="0">
                <a:cs typeface="Times New Roman" panose="02020603050405020304" pitchFamily="18" charset="0"/>
              </a:rPr>
              <a:t>.</a:t>
            </a:r>
          </a:p>
        </p:txBody>
      </p:sp>
    </p:spTree>
    <p:extLst>
      <p:ext uri="{BB962C8B-B14F-4D97-AF65-F5344CB8AC3E}">
        <p14:creationId xmlns:p14="http://schemas.microsoft.com/office/powerpoint/2010/main" val="9586713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8</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THE DIMESION OF A SUBSPACE</a:t>
            </a:r>
          </a:p>
        </p:txBody>
      </p:sp>
      <mc:AlternateContent xmlns:mc="http://schemas.openxmlformats.org/markup-compatibility/2006">
        <mc:Choice xmlns:a14="http://schemas.microsoft.com/office/drawing/2010/main" Requires="a14">
          <p:sp>
            <p:nvSpPr>
              <p:cNvPr id="6" name="Rectangle 8"/>
              <p:cNvSpPr txBox="1">
                <a:spLocks noChangeArrowheads="1"/>
              </p:cNvSpPr>
              <p:nvPr/>
            </p:nvSpPr>
            <p:spPr bwMode="auto">
              <a:xfrm>
                <a:off x="473529" y="1394732"/>
                <a:ext cx="8305800" cy="518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b="1" dirty="0">
                    <a:cs typeface="Times New Roman" panose="02020603050405020304" pitchFamily="18" charset="0"/>
                  </a:rPr>
                  <a:t>Example 3   </a:t>
                </a:r>
                <a:r>
                  <a:rPr lang="en-US" altLang="en-US" sz="2700" dirty="0">
                    <a:cs typeface="Times New Roman" panose="02020603050405020304" pitchFamily="18" charset="0"/>
                  </a:rPr>
                  <a:t>Determine the rank of the matrix</a:t>
                </a:r>
              </a:p>
              <a:p>
                <a:pPr marL="0" indent="0" algn="ctr" eaLnBrk="1" hangingPunct="1">
                  <a:buNone/>
                </a:pPr>
                <a:r>
                  <a:rPr lang="en-US" altLang="en-US" sz="2200" dirty="0">
                    <a:cs typeface="Times New Roman" panose="02020603050405020304" pitchFamily="18" charset="0"/>
                  </a:rPr>
                  <a:t>A ~ </a:t>
                </a:r>
                <a14:m>
                  <m:oMath xmlns:m="http://schemas.openxmlformats.org/officeDocument/2006/math">
                    <m:d>
                      <m:dPr>
                        <m:begChr m:val="["/>
                        <m:endChr m:val="]"/>
                        <m:ctrlPr>
                          <a:rPr lang="en-US" altLang="en-US" sz="2200" i="1">
                            <a:latin typeface="Cambria Math" panose="02040503050406030204" pitchFamily="18" charset="0"/>
                            <a:cs typeface="Times New Roman" panose="02020603050405020304" pitchFamily="18" charset="0"/>
                          </a:rPr>
                        </m:ctrlPr>
                      </m:dPr>
                      <m:e>
                        <m:m>
                          <m:mPr>
                            <m:mcs>
                              <m:mc>
                                <m:mcPr>
                                  <m:count m:val="3"/>
                                  <m:mcJc m:val="center"/>
                                </m:mcPr>
                              </m:mc>
                            </m:mcs>
                            <m:ctrlPr>
                              <a:rPr lang="en-US" altLang="en-US" sz="2200" i="1">
                                <a:latin typeface="Cambria Math" panose="02040503050406030204" pitchFamily="18" charset="0"/>
                                <a:cs typeface="Times New Roman" panose="02020603050405020304" pitchFamily="18" charset="0"/>
                              </a:rPr>
                            </m:ctrlPr>
                          </m:mPr>
                          <m:mr>
                            <m:e>
                              <m:r>
                                <a:rPr lang="en-US" altLang="en-US" sz="2200" b="0" i="1" smtClean="0">
                                  <a:latin typeface="Cambria Math" panose="02040503050406030204" pitchFamily="18" charset="0"/>
                                  <a:cs typeface="Times New Roman" panose="02020603050405020304" pitchFamily="18" charset="0"/>
                                </a:rPr>
                                <m:t>2</m:t>
                              </m:r>
                            </m:e>
                            <m:e>
                              <m:r>
                                <a:rPr lang="en-US" altLang="en-US" sz="2200" b="0" i="1" smtClean="0">
                                  <a:latin typeface="Cambria Math" panose="02040503050406030204" pitchFamily="18" charset="0"/>
                                  <a:cs typeface="Times New Roman" panose="02020603050405020304" pitchFamily="18" charset="0"/>
                                </a:rPr>
                                <m:t>5</m:t>
                              </m:r>
                            </m:e>
                            <m:e>
                              <m:r>
                                <a:rPr lang="en-US" altLang="en-US" sz="2200" i="1">
                                  <a:latin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cs typeface="Times New Roman" panose="02020603050405020304" pitchFamily="18" charset="0"/>
                                </a:rPr>
                                <m:t>3</m:t>
                              </m:r>
                            </m:e>
                          </m:mr>
                          <m:mr>
                            <m:e>
                              <m:r>
                                <a:rPr lang="en-US" altLang="en-US" sz="2200" b="0" i="1" smtClean="0">
                                  <a:latin typeface="Cambria Math" panose="02040503050406030204" pitchFamily="18" charset="0"/>
                                  <a:cs typeface="Times New Roman" panose="02020603050405020304" pitchFamily="18" charset="0"/>
                                </a:rPr>
                                <m:t>0</m:t>
                              </m:r>
                            </m:e>
                            <m:e>
                              <m:r>
                                <a:rPr lang="en-US" altLang="en-US" sz="2200" b="0" i="1" smtClean="0">
                                  <a:latin typeface="Cambria Math" panose="02040503050406030204" pitchFamily="18" charset="0"/>
                                  <a:cs typeface="Times New Roman" panose="02020603050405020304" pitchFamily="18" charset="0"/>
                                </a:rPr>
                                <m:t>−3</m:t>
                              </m:r>
                            </m:e>
                            <m:e>
                              <m:r>
                                <a:rPr lang="en-US" altLang="en-US" sz="2200" i="1">
                                  <a:latin typeface="Cambria Math" panose="02040503050406030204" pitchFamily="18" charset="0"/>
                                  <a:cs typeface="Times New Roman" panose="02020603050405020304" pitchFamily="18" charset="0"/>
                                </a:rPr>
                                <m:t>2</m:t>
                              </m:r>
                            </m:e>
                          </m:mr>
                          <m:mr>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0</m:t>
                                  </m:r>
                                </m:e>
                                <m:e>
                                  <m:r>
                                    <a:rPr lang="en-US" altLang="en-US" sz="2200" b="0" i="1" smtClean="0">
                                      <a:latin typeface="Cambria Math" panose="02040503050406030204" pitchFamily="18" charset="0"/>
                                      <a:cs typeface="Times New Roman" panose="02020603050405020304" pitchFamily="18" charset="0"/>
                                    </a:rPr>
                                    <m:t>0</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−6</m:t>
                                  </m:r>
                                </m:e>
                                <m:e>
                                  <m:r>
                                    <a:rPr lang="en-US" altLang="en-US" sz="2200" b="0" i="1" smtClean="0">
                                      <a:latin typeface="Cambria Math" panose="02040503050406030204" pitchFamily="18" charset="0"/>
                                      <a:cs typeface="Times New Roman" panose="02020603050405020304" pitchFamily="18" charset="0"/>
                                    </a:rPr>
                                    <m:t>−9</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4</m:t>
                                  </m:r>
                                </m:e>
                                <m:e>
                                  <m:r>
                                    <a:rPr lang="en-US" altLang="en-US" sz="2200" b="0" i="1" smtClean="0">
                                      <a:latin typeface="Cambria Math" panose="02040503050406030204" pitchFamily="18" charset="0"/>
                                      <a:cs typeface="Times New Roman" panose="02020603050405020304" pitchFamily="18" charset="0"/>
                                    </a:rPr>
                                    <m:t>6</m:t>
                                  </m:r>
                                </m:e>
                              </m:eqArr>
                            </m:e>
                          </m:mr>
                        </m:m>
                        <m:r>
                          <a:rPr lang="en-US" altLang="en-US" sz="2200" i="1">
                            <a:latin typeface="Cambria Math" panose="02040503050406030204" pitchFamily="18" charset="0"/>
                            <a:cs typeface="Times New Roman" panose="02020603050405020304" pitchFamily="18" charset="0"/>
                          </a:rPr>
                          <m:t>  </m:t>
                        </m:r>
                        <m:m>
                          <m:mPr>
                            <m:mcs>
                              <m:mc>
                                <m:mcPr>
                                  <m:count m:val="2"/>
                                  <m:mcJc m:val="center"/>
                                </m:mcPr>
                              </m:mc>
                            </m:mcs>
                            <m:ctrlPr>
                              <a:rPr lang="en-US" altLang="en-US" sz="2200" i="1" smtClean="0">
                                <a:latin typeface="Cambria Math" panose="02040503050406030204" pitchFamily="18" charset="0"/>
                                <a:cs typeface="Times New Roman" panose="02020603050405020304" pitchFamily="18" charset="0"/>
                              </a:rPr>
                            </m:ctrlPr>
                          </m:mPr>
                          <m:mr>
                            <m:e>
                              <m:r>
                                <m:rPr>
                                  <m:brk m:alnAt="7"/>
                                </m:rPr>
                                <a:rPr lang="en-US" altLang="en-US" sz="2200" b="0" i="1" smtClean="0">
                                  <a:latin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cs typeface="Times New Roman" panose="02020603050405020304" pitchFamily="18" charset="0"/>
                                </a:rPr>
                                <m:t>4</m:t>
                              </m:r>
                            </m:e>
                            <m:e>
                              <m:r>
                                <a:rPr lang="en-US" altLang="en-US" sz="2200" b="0" i="1" smtClean="0">
                                  <a:latin typeface="Cambria Math" panose="02040503050406030204" pitchFamily="18" charset="0"/>
                                  <a:cs typeface="Times New Roman" panose="02020603050405020304" pitchFamily="18" charset="0"/>
                                </a:rPr>
                                <m:t>8</m:t>
                              </m:r>
                            </m:e>
                          </m:mr>
                          <m:mr>
                            <m:e>
                              <m:r>
                                <a:rPr lang="en-US" altLang="en-US" sz="2200" b="0" i="1" smtClean="0">
                                  <a:latin typeface="Cambria Math" panose="02040503050406030204" pitchFamily="18" charset="0"/>
                                  <a:cs typeface="Times New Roman" panose="02020603050405020304" pitchFamily="18" charset="0"/>
                                </a:rPr>
                                <m:t>5</m:t>
                              </m:r>
                            </m:e>
                            <m:e>
                              <m:r>
                                <a:rPr lang="en-US" altLang="en-US" sz="2200" b="0" i="1" smtClean="0">
                                  <a:latin typeface="Cambria Math" panose="02040503050406030204" pitchFamily="18" charset="0"/>
                                  <a:cs typeface="Times New Roman" panose="02020603050405020304" pitchFamily="18" charset="0"/>
                                </a:rPr>
                                <m:t>−7</m:t>
                              </m:r>
                            </m:e>
                          </m:mr>
                          <m:mr>
                            <m:e>
                              <m:eqArr>
                                <m:eqArrPr>
                                  <m:ctrlPr>
                                    <a:rPr lang="en-US" altLang="en-US" sz="2200" b="0" i="1" smtClean="0">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14</m:t>
                                  </m:r>
                                </m:e>
                                <m:e>
                                  <m:r>
                                    <a:rPr lang="en-US" altLang="en-US" sz="2200" b="0" i="1" smtClean="0">
                                      <a:latin typeface="Cambria Math" panose="02040503050406030204" pitchFamily="18" charset="0"/>
                                      <a:cs typeface="Times New Roman" panose="02020603050405020304" pitchFamily="18" charset="0"/>
                                    </a:rPr>
                                    <m:t>5</m:t>
                                  </m:r>
                                </m:e>
                              </m:eqArr>
                            </m:e>
                            <m:e>
                              <m:eqArr>
                                <m:eqArrPr>
                                  <m:ctrlPr>
                                    <a:rPr lang="en-US" altLang="en-US" sz="2200" b="0" i="1" smtClean="0">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−20</m:t>
                                  </m:r>
                                </m:e>
                                <m:e>
                                  <m:r>
                                    <a:rPr lang="en-US" altLang="en-US" sz="2200" b="0" i="1" smtClean="0">
                                      <a:latin typeface="Cambria Math" panose="02040503050406030204" pitchFamily="18" charset="0"/>
                                      <a:cs typeface="Times New Roman" panose="02020603050405020304" pitchFamily="18" charset="0"/>
                                    </a:rPr>
                                    <m:t>−6</m:t>
                                  </m:r>
                                </m:e>
                              </m:eqArr>
                            </m:e>
                          </m:mr>
                        </m:m>
                      </m:e>
                    </m:d>
                  </m:oMath>
                </a14:m>
                <a:r>
                  <a:rPr lang="en-US" altLang="en-US" sz="2200" dirty="0">
                    <a:cs typeface="Times New Roman" panose="02020603050405020304" pitchFamily="18" charset="0"/>
                  </a:rPr>
                  <a:t> </a:t>
                </a:r>
              </a:p>
              <a:p>
                <a:pPr eaLnBrk="1" hangingPunct="1"/>
                <a:r>
                  <a:rPr lang="en-US" altLang="en-US" sz="2700" b="1" dirty="0">
                    <a:cs typeface="Times New Roman" panose="02020603050405020304" pitchFamily="18" charset="0"/>
                  </a:rPr>
                  <a:t>Solution</a:t>
                </a:r>
                <a:r>
                  <a:rPr lang="en-US" altLang="en-US" sz="2700" dirty="0">
                    <a:cs typeface="Times New Roman" panose="02020603050405020304" pitchFamily="18" charset="0"/>
                  </a:rPr>
                  <a:t>  Reduce A to echelon form:</a:t>
                </a:r>
              </a:p>
              <a:p>
                <a:pPr marL="0" indent="0" algn="ctr" eaLnBrk="1" hangingPunct="1">
                  <a:buNone/>
                </a:pPr>
                <a:r>
                  <a:rPr lang="en-US" altLang="en-US" sz="2200" dirty="0">
                    <a:cs typeface="Times New Roman" panose="02020603050405020304" pitchFamily="18" charset="0"/>
                  </a:rPr>
                  <a:t>A ~ </a:t>
                </a:r>
                <a14:m>
                  <m:oMath xmlns:m="http://schemas.openxmlformats.org/officeDocument/2006/math">
                    <m:d>
                      <m:dPr>
                        <m:begChr m:val="["/>
                        <m:endChr m:val="]"/>
                        <m:ctrlPr>
                          <a:rPr lang="en-US" altLang="en-US" sz="2200" i="1">
                            <a:latin typeface="Cambria Math" panose="02040503050406030204" pitchFamily="18" charset="0"/>
                            <a:cs typeface="Times New Roman" panose="02020603050405020304" pitchFamily="18" charset="0"/>
                          </a:rPr>
                        </m:ctrlPr>
                      </m:dPr>
                      <m:e>
                        <m:m>
                          <m:mPr>
                            <m:mcs>
                              <m:mc>
                                <m:mcPr>
                                  <m:count m:val="3"/>
                                  <m:mcJc m:val="center"/>
                                </m:mcPr>
                              </m:mc>
                            </m:mcs>
                            <m:ctrlPr>
                              <a:rPr lang="en-US" altLang="en-US" sz="2200" i="1">
                                <a:latin typeface="Cambria Math" panose="02040503050406030204" pitchFamily="18" charset="0"/>
                                <a:cs typeface="Times New Roman" panose="02020603050405020304" pitchFamily="18" charset="0"/>
                              </a:rPr>
                            </m:ctrlPr>
                          </m:mPr>
                          <m:mr>
                            <m:e>
                              <m:r>
                                <a:rPr lang="en-US" altLang="en-US" sz="2200" i="1">
                                  <a:latin typeface="Cambria Math" panose="02040503050406030204" pitchFamily="18" charset="0"/>
                                  <a:cs typeface="Times New Roman" panose="02020603050405020304" pitchFamily="18" charset="0"/>
                                </a:rPr>
                                <m:t>2</m:t>
                              </m:r>
                            </m:e>
                            <m:e>
                              <m:r>
                                <a:rPr lang="en-US" altLang="en-US" sz="2200" i="1">
                                  <a:latin typeface="Cambria Math" panose="02040503050406030204" pitchFamily="18" charset="0"/>
                                  <a:cs typeface="Times New Roman" panose="02020603050405020304" pitchFamily="18" charset="0"/>
                                </a:rPr>
                                <m:t>5</m:t>
                              </m:r>
                            </m:e>
                            <m:e>
                              <m:r>
                                <a:rPr lang="en-US" altLang="en-US" sz="2200" i="1">
                                  <a:latin typeface="Cambria Math" panose="02040503050406030204" pitchFamily="18" charset="0"/>
                                  <a:cs typeface="Times New Roman" panose="02020603050405020304" pitchFamily="18" charset="0"/>
                                </a:rPr>
                                <m:t>−3</m:t>
                              </m:r>
                            </m:e>
                          </m:mr>
                          <m:mr>
                            <m:e>
                              <m:r>
                                <a:rPr lang="en-US" altLang="en-US" sz="2200" i="1">
                                  <a:latin typeface="Cambria Math" panose="02040503050406030204" pitchFamily="18" charset="0"/>
                                  <a:cs typeface="Times New Roman" panose="02020603050405020304" pitchFamily="18" charset="0"/>
                                </a:rPr>
                                <m:t>0</m:t>
                              </m:r>
                            </m:e>
                            <m:e>
                              <m:r>
                                <a:rPr lang="en-US" altLang="en-US" sz="2200" i="1">
                                  <a:latin typeface="Cambria Math" panose="02040503050406030204" pitchFamily="18" charset="0"/>
                                  <a:cs typeface="Times New Roman" panose="02020603050405020304" pitchFamily="18" charset="0"/>
                                </a:rPr>
                                <m:t>−3</m:t>
                              </m:r>
                            </m:e>
                            <m:e>
                              <m:r>
                                <a:rPr lang="en-US" altLang="en-US" sz="2200" i="1">
                                  <a:latin typeface="Cambria Math" panose="02040503050406030204" pitchFamily="18" charset="0"/>
                                  <a:cs typeface="Times New Roman" panose="02020603050405020304" pitchFamily="18" charset="0"/>
                                </a:rPr>
                                <m:t>2</m:t>
                              </m:r>
                            </m:e>
                          </m:mr>
                          <m:mr>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0</m:t>
                                  </m:r>
                                </m:e>
                                <m:e>
                                  <m:r>
                                    <a:rPr lang="en-US" altLang="en-US" sz="2200" i="1">
                                      <a:latin typeface="Cambria Math" panose="02040503050406030204" pitchFamily="18" charset="0"/>
                                      <a:cs typeface="Times New Roman" panose="02020603050405020304" pitchFamily="18" charset="0"/>
                                    </a:rPr>
                                    <m:t>0</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−6</m:t>
                                  </m:r>
                                </m:e>
                                <m:e>
                                  <m:r>
                                    <a:rPr lang="en-US" altLang="en-US" sz="2200" i="1">
                                      <a:latin typeface="Cambria Math" panose="02040503050406030204" pitchFamily="18" charset="0"/>
                                      <a:cs typeface="Times New Roman" panose="02020603050405020304" pitchFamily="18" charset="0"/>
                                    </a:rPr>
                                    <m:t>−9</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4</m:t>
                                  </m:r>
                                </m:e>
                                <m:e>
                                  <m:r>
                                    <a:rPr lang="en-US" altLang="en-US" sz="2200" i="1">
                                      <a:latin typeface="Cambria Math" panose="02040503050406030204" pitchFamily="18" charset="0"/>
                                      <a:cs typeface="Times New Roman" panose="02020603050405020304" pitchFamily="18" charset="0"/>
                                    </a:rPr>
                                    <m:t>6</m:t>
                                  </m:r>
                                </m:e>
                              </m:eqArr>
                            </m:e>
                          </m:mr>
                        </m:m>
                        <m:r>
                          <a:rPr lang="en-US" altLang="en-US" sz="2200" i="1">
                            <a:latin typeface="Cambria Math" panose="02040503050406030204" pitchFamily="18" charset="0"/>
                            <a:cs typeface="Times New Roman" panose="02020603050405020304" pitchFamily="18" charset="0"/>
                          </a:rPr>
                          <m:t>  </m:t>
                        </m:r>
                        <m:m>
                          <m:mPr>
                            <m:mcs>
                              <m:mc>
                                <m:mcPr>
                                  <m:count m:val="2"/>
                                  <m:mcJc m:val="center"/>
                                </m:mcPr>
                              </m:mc>
                            </m:mcs>
                            <m:ctrlPr>
                              <a:rPr lang="en-US" altLang="en-US" sz="2200" i="1">
                                <a:latin typeface="Cambria Math" panose="02040503050406030204" pitchFamily="18" charset="0"/>
                                <a:cs typeface="Times New Roman" panose="02020603050405020304" pitchFamily="18" charset="0"/>
                              </a:rPr>
                            </m:ctrlPr>
                          </m:mPr>
                          <m:mr>
                            <m:e>
                              <m:r>
                                <m:rPr>
                                  <m:brk m:alnAt="7"/>
                                </m:rPr>
                                <a:rPr lang="en-US" altLang="en-US" sz="2200" i="1">
                                  <a:latin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cs typeface="Times New Roman" panose="02020603050405020304" pitchFamily="18" charset="0"/>
                                </a:rPr>
                                <m:t>4</m:t>
                              </m:r>
                            </m:e>
                            <m:e>
                              <m:r>
                                <a:rPr lang="en-US" altLang="en-US" sz="2200" i="1">
                                  <a:latin typeface="Cambria Math" panose="02040503050406030204" pitchFamily="18" charset="0"/>
                                  <a:cs typeface="Times New Roman" panose="02020603050405020304" pitchFamily="18" charset="0"/>
                                </a:rPr>
                                <m:t>8</m:t>
                              </m:r>
                            </m:e>
                          </m:mr>
                          <m:mr>
                            <m:e>
                              <m:r>
                                <a:rPr lang="en-US" altLang="en-US" sz="2200" i="1">
                                  <a:latin typeface="Cambria Math" panose="02040503050406030204" pitchFamily="18" charset="0"/>
                                  <a:cs typeface="Times New Roman" panose="02020603050405020304" pitchFamily="18" charset="0"/>
                                </a:rPr>
                                <m:t>5</m:t>
                              </m:r>
                            </m:e>
                            <m:e>
                              <m:r>
                                <a:rPr lang="en-US" altLang="en-US" sz="2200" i="1">
                                  <a:latin typeface="Cambria Math" panose="02040503050406030204" pitchFamily="18" charset="0"/>
                                  <a:cs typeface="Times New Roman" panose="02020603050405020304" pitchFamily="18" charset="0"/>
                                </a:rPr>
                                <m:t>−7</m:t>
                              </m:r>
                            </m:e>
                          </m:mr>
                          <m:mr>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14</m:t>
                                  </m:r>
                                </m:e>
                                <m:e>
                                  <m:r>
                                    <a:rPr lang="en-US" altLang="en-US" sz="2200" i="1">
                                      <a:latin typeface="Cambria Math" panose="02040503050406030204" pitchFamily="18" charset="0"/>
                                      <a:cs typeface="Times New Roman" panose="02020603050405020304" pitchFamily="18" charset="0"/>
                                    </a:rPr>
                                    <m:t>5</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−20</m:t>
                                  </m:r>
                                </m:e>
                                <m:e>
                                  <m:r>
                                    <a:rPr lang="en-US" altLang="en-US" sz="2200" i="1">
                                      <a:latin typeface="Cambria Math" panose="02040503050406030204" pitchFamily="18" charset="0"/>
                                      <a:cs typeface="Times New Roman" panose="02020603050405020304" pitchFamily="18" charset="0"/>
                                    </a:rPr>
                                    <m:t>−6</m:t>
                                  </m:r>
                                </m:e>
                              </m:eqArr>
                            </m:e>
                          </m:mr>
                        </m:m>
                      </m:e>
                    </m:d>
                  </m:oMath>
                </a14:m>
                <a:r>
                  <a:rPr lang="en-US" altLang="en-US" sz="2200" dirty="0">
                    <a:cs typeface="Times New Roman" panose="02020603050405020304" pitchFamily="18" charset="0"/>
                  </a:rPr>
                  <a:t> ~ … ~ </a:t>
                </a:r>
                <a14:m>
                  <m:oMath xmlns:m="http://schemas.openxmlformats.org/officeDocument/2006/math">
                    <m:d>
                      <m:dPr>
                        <m:begChr m:val="["/>
                        <m:endChr m:val="]"/>
                        <m:ctrlPr>
                          <a:rPr lang="en-US" altLang="en-US" sz="2200" i="1">
                            <a:latin typeface="Cambria Math" panose="02040503050406030204" pitchFamily="18" charset="0"/>
                            <a:cs typeface="Times New Roman" panose="02020603050405020304" pitchFamily="18" charset="0"/>
                          </a:rPr>
                        </m:ctrlPr>
                      </m:dPr>
                      <m:e>
                        <m:m>
                          <m:mPr>
                            <m:mcs>
                              <m:mc>
                                <m:mcPr>
                                  <m:count m:val="3"/>
                                  <m:mcJc m:val="center"/>
                                </m:mcPr>
                              </m:mc>
                            </m:mcs>
                            <m:ctrlPr>
                              <a:rPr lang="en-US" altLang="en-US" sz="2200" i="1">
                                <a:latin typeface="Cambria Math" panose="02040503050406030204" pitchFamily="18" charset="0"/>
                                <a:cs typeface="Times New Roman" panose="02020603050405020304" pitchFamily="18" charset="0"/>
                              </a:rPr>
                            </m:ctrlPr>
                          </m:mPr>
                          <m:mr>
                            <m:e>
                              <m:r>
                                <a:rPr lang="en-US" altLang="en-US" sz="2200" i="1">
                                  <a:latin typeface="Cambria Math" panose="02040503050406030204" pitchFamily="18" charset="0"/>
                                  <a:cs typeface="Times New Roman" panose="02020603050405020304" pitchFamily="18" charset="0"/>
                                </a:rPr>
                                <m:t>2</m:t>
                              </m:r>
                            </m:e>
                            <m:e>
                              <m:r>
                                <a:rPr lang="en-US" altLang="en-US" sz="2200" i="1">
                                  <a:latin typeface="Cambria Math" panose="02040503050406030204" pitchFamily="18" charset="0"/>
                                  <a:cs typeface="Times New Roman" panose="02020603050405020304" pitchFamily="18" charset="0"/>
                                </a:rPr>
                                <m:t>5</m:t>
                              </m:r>
                            </m:e>
                            <m:e>
                              <m:r>
                                <a:rPr lang="en-US" altLang="en-US" sz="2200" i="1">
                                  <a:latin typeface="Cambria Math" panose="02040503050406030204" pitchFamily="18" charset="0"/>
                                  <a:cs typeface="Times New Roman" panose="02020603050405020304" pitchFamily="18" charset="0"/>
                                </a:rPr>
                                <m:t>−3</m:t>
                              </m:r>
                            </m:e>
                          </m:mr>
                          <m:mr>
                            <m:e>
                              <m:r>
                                <a:rPr lang="en-US" altLang="en-US" sz="2200" i="1">
                                  <a:latin typeface="Cambria Math" panose="02040503050406030204" pitchFamily="18" charset="0"/>
                                  <a:cs typeface="Times New Roman" panose="02020603050405020304" pitchFamily="18" charset="0"/>
                                </a:rPr>
                                <m:t>0</m:t>
                              </m:r>
                            </m:e>
                            <m:e>
                              <m:r>
                                <a:rPr lang="en-US" altLang="en-US" sz="2200" i="1">
                                  <a:latin typeface="Cambria Math" panose="02040503050406030204" pitchFamily="18" charset="0"/>
                                  <a:cs typeface="Times New Roman" panose="02020603050405020304" pitchFamily="18" charset="0"/>
                                </a:rPr>
                                <m:t>−3</m:t>
                              </m:r>
                            </m:e>
                            <m:e>
                              <m:r>
                                <a:rPr lang="en-US" altLang="en-US" sz="2200" i="1">
                                  <a:latin typeface="Cambria Math" panose="02040503050406030204" pitchFamily="18" charset="0"/>
                                  <a:cs typeface="Times New Roman" panose="02020603050405020304" pitchFamily="18" charset="0"/>
                                </a:rPr>
                                <m:t>2</m:t>
                              </m:r>
                            </m:e>
                          </m:mr>
                          <m:mr>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0</m:t>
                                  </m:r>
                                </m:e>
                                <m:e>
                                  <m:r>
                                    <a:rPr lang="en-US" altLang="en-US" sz="2200" i="1">
                                      <a:latin typeface="Cambria Math" panose="02040503050406030204" pitchFamily="18" charset="0"/>
                                      <a:cs typeface="Times New Roman" panose="02020603050405020304" pitchFamily="18" charset="0"/>
                                    </a:rPr>
                                    <m:t>0</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0</m:t>
                                  </m:r>
                                </m:e>
                                <m:e>
                                  <m:r>
                                    <a:rPr lang="en-US" altLang="en-US" sz="2200" b="0" i="1" smtClean="0">
                                      <a:latin typeface="Cambria Math" panose="02040503050406030204" pitchFamily="18" charset="0"/>
                                      <a:cs typeface="Times New Roman" panose="02020603050405020304" pitchFamily="18" charset="0"/>
                                    </a:rPr>
                                    <m:t>0</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b="0" i="1" smtClean="0">
                                      <a:latin typeface="Cambria Math" panose="02040503050406030204" pitchFamily="18" charset="0"/>
                                      <a:cs typeface="Times New Roman" panose="02020603050405020304" pitchFamily="18" charset="0"/>
                                    </a:rPr>
                                    <m:t>0</m:t>
                                  </m:r>
                                </m:e>
                                <m:e>
                                  <m:r>
                                    <a:rPr lang="en-US" altLang="en-US" sz="2200" b="0" i="1" smtClean="0">
                                      <a:latin typeface="Cambria Math" panose="02040503050406030204" pitchFamily="18" charset="0"/>
                                      <a:cs typeface="Times New Roman" panose="02020603050405020304" pitchFamily="18" charset="0"/>
                                    </a:rPr>
                                    <m:t>0</m:t>
                                  </m:r>
                                </m:e>
                              </m:eqArr>
                            </m:e>
                          </m:mr>
                        </m:m>
                        <m:r>
                          <a:rPr lang="en-US" altLang="en-US" sz="2200" i="1">
                            <a:latin typeface="Cambria Math" panose="02040503050406030204" pitchFamily="18" charset="0"/>
                            <a:cs typeface="Times New Roman" panose="02020603050405020304" pitchFamily="18" charset="0"/>
                          </a:rPr>
                          <m:t>  </m:t>
                        </m:r>
                        <m:m>
                          <m:mPr>
                            <m:mcs>
                              <m:mc>
                                <m:mcPr>
                                  <m:count m:val="2"/>
                                  <m:mcJc m:val="center"/>
                                </m:mcPr>
                              </m:mc>
                            </m:mcs>
                            <m:ctrlPr>
                              <a:rPr lang="en-US" altLang="en-US" sz="2200" i="1">
                                <a:latin typeface="Cambria Math" panose="02040503050406030204" pitchFamily="18" charset="0"/>
                                <a:cs typeface="Times New Roman" panose="02020603050405020304" pitchFamily="18" charset="0"/>
                              </a:rPr>
                            </m:ctrlPr>
                          </m:mPr>
                          <m:mr>
                            <m:e>
                              <m:r>
                                <m:rPr>
                                  <m:brk m:alnAt="7"/>
                                </m:rPr>
                                <a:rPr lang="en-US" altLang="en-US" sz="2200" i="1">
                                  <a:latin typeface="Cambria Math" panose="02040503050406030204" pitchFamily="18" charset="0"/>
                                  <a:cs typeface="Times New Roman" panose="02020603050405020304" pitchFamily="18" charset="0"/>
                                </a:rPr>
                                <m:t>−</m:t>
                              </m:r>
                              <m:r>
                                <a:rPr lang="en-US" altLang="en-US" sz="2200" i="1">
                                  <a:latin typeface="Cambria Math" panose="02040503050406030204" pitchFamily="18" charset="0"/>
                                  <a:cs typeface="Times New Roman" panose="02020603050405020304" pitchFamily="18" charset="0"/>
                                </a:rPr>
                                <m:t>4</m:t>
                              </m:r>
                            </m:e>
                            <m:e>
                              <m:r>
                                <a:rPr lang="en-US" altLang="en-US" sz="2200" i="1">
                                  <a:latin typeface="Cambria Math" panose="02040503050406030204" pitchFamily="18" charset="0"/>
                                  <a:cs typeface="Times New Roman" panose="02020603050405020304" pitchFamily="18" charset="0"/>
                                </a:rPr>
                                <m:t>8</m:t>
                              </m:r>
                            </m:e>
                          </m:mr>
                          <m:mr>
                            <m:e>
                              <m:r>
                                <a:rPr lang="en-US" altLang="en-US" sz="2200" i="1">
                                  <a:latin typeface="Cambria Math" panose="02040503050406030204" pitchFamily="18" charset="0"/>
                                  <a:cs typeface="Times New Roman" panose="02020603050405020304" pitchFamily="18" charset="0"/>
                                </a:rPr>
                                <m:t>5</m:t>
                              </m:r>
                            </m:e>
                            <m:e>
                              <m:r>
                                <a:rPr lang="en-US" altLang="en-US" sz="2200" i="1">
                                  <a:latin typeface="Cambria Math" panose="02040503050406030204" pitchFamily="18" charset="0"/>
                                  <a:cs typeface="Times New Roman" panose="02020603050405020304" pitchFamily="18" charset="0"/>
                                </a:rPr>
                                <m:t>−7</m:t>
                              </m:r>
                            </m:e>
                          </m:mr>
                          <m:mr>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4</m:t>
                                  </m:r>
                                </m:e>
                                <m:e>
                                  <m:r>
                                    <a:rPr lang="en-US" altLang="en-US" sz="2200" b="0" i="1" smtClean="0">
                                      <a:latin typeface="Cambria Math" panose="02040503050406030204" pitchFamily="18" charset="0"/>
                                      <a:cs typeface="Times New Roman" panose="02020603050405020304" pitchFamily="18" charset="0"/>
                                    </a:rPr>
                                    <m:t>0</m:t>
                                  </m:r>
                                </m:e>
                              </m:eqArr>
                            </m:e>
                            <m:e>
                              <m:eqArr>
                                <m:eqArrPr>
                                  <m:ctrlPr>
                                    <a:rPr lang="en-US" altLang="en-US" sz="2200" i="1">
                                      <a:latin typeface="Cambria Math" panose="02040503050406030204" pitchFamily="18" charset="0"/>
                                      <a:cs typeface="Times New Roman" panose="02020603050405020304" pitchFamily="18" charset="0"/>
                                    </a:rPr>
                                  </m:ctrlPr>
                                </m:eqArrPr>
                                <m:e>
                                  <m:r>
                                    <a:rPr lang="en-US" altLang="en-US" sz="2200" i="1">
                                      <a:latin typeface="Cambria Math" panose="02040503050406030204" pitchFamily="18" charset="0"/>
                                      <a:cs typeface="Times New Roman" panose="02020603050405020304" pitchFamily="18" charset="0"/>
                                    </a:rPr>
                                    <m:t>−</m:t>
                                  </m:r>
                                  <m:r>
                                    <a:rPr lang="en-US" altLang="en-US" sz="2200" b="0" i="1" smtClean="0">
                                      <a:latin typeface="Cambria Math" panose="02040503050406030204" pitchFamily="18" charset="0"/>
                                      <a:cs typeface="Times New Roman" panose="02020603050405020304" pitchFamily="18" charset="0"/>
                                    </a:rPr>
                                    <m:t>6</m:t>
                                  </m:r>
                                </m:e>
                                <m:e>
                                  <m:r>
                                    <a:rPr lang="en-US" altLang="en-US" sz="2200" b="0" i="1" smtClean="0">
                                      <a:latin typeface="Cambria Math" panose="02040503050406030204" pitchFamily="18" charset="0"/>
                                      <a:cs typeface="Times New Roman" panose="02020603050405020304" pitchFamily="18" charset="0"/>
                                    </a:rPr>
                                    <m:t>0</m:t>
                                  </m:r>
                                </m:e>
                              </m:eqArr>
                            </m:e>
                          </m:mr>
                        </m:m>
                      </m:e>
                    </m:d>
                  </m:oMath>
                </a14:m>
                <a:endParaRPr lang="en-US" altLang="en-US" sz="2200" dirty="0">
                  <a:cs typeface="Times New Roman" panose="02020603050405020304" pitchFamily="18" charset="0"/>
                </a:endParaRPr>
              </a:p>
              <a:p>
                <a:pPr marL="0" indent="0" algn="ctr" eaLnBrk="1" hangingPunct="1">
                  <a:buNone/>
                </a:pPr>
                <a:endParaRPr lang="en-US" altLang="en-US" sz="2200" dirty="0">
                  <a:cs typeface="Times New Roman" panose="02020603050405020304" pitchFamily="18" charset="0"/>
                </a:endParaRPr>
              </a:p>
              <a:p>
                <a:pPr eaLnBrk="1" hangingPunct="1"/>
                <a:r>
                  <a:rPr lang="en-US" altLang="en-US" sz="2700" dirty="0">
                    <a:cs typeface="Times New Roman" panose="02020603050405020304" pitchFamily="18" charset="0"/>
                  </a:rPr>
                  <a:t>The matrix </a:t>
                </a:r>
                <a:r>
                  <a:rPr lang="en-US" altLang="en-US" sz="2700" i="1" dirty="0">
                    <a:cs typeface="Times New Roman" panose="02020603050405020304" pitchFamily="18" charset="0"/>
                  </a:rPr>
                  <a:t>A</a:t>
                </a:r>
                <a:r>
                  <a:rPr lang="en-US" altLang="en-US" sz="2700" dirty="0">
                    <a:cs typeface="Times New Roman" panose="02020603050405020304" pitchFamily="18" charset="0"/>
                  </a:rPr>
                  <a:t> has 3 pivot columns, so rank </a:t>
                </a:r>
                <a:r>
                  <a:rPr lang="en-US" altLang="en-US" sz="2700" i="1" dirty="0">
                    <a:cs typeface="Times New Roman" panose="02020603050405020304" pitchFamily="18" charset="0"/>
                  </a:rPr>
                  <a:t>A</a:t>
                </a:r>
                <a:r>
                  <a:rPr lang="en-US" altLang="en-US" sz="2700" dirty="0">
                    <a:cs typeface="Times New Roman" panose="02020603050405020304" pitchFamily="18" charset="0"/>
                  </a:rPr>
                  <a:t> = 3.</a:t>
                </a:r>
              </a:p>
            </p:txBody>
          </p:sp>
        </mc:Choice>
        <mc:Fallback>
          <p:sp>
            <p:nvSpPr>
              <p:cNvPr id="6" name="Rectangle 8"/>
              <p:cNvSpPr txBox="1">
                <a:spLocks noRot="1" noChangeAspect="1" noMove="1" noResize="1" noEditPoints="1" noAdjustHandles="1" noChangeArrowheads="1" noChangeShapeType="1" noTextEdit="1"/>
              </p:cNvSpPr>
              <p:nvPr/>
            </p:nvSpPr>
            <p:spPr bwMode="auto">
              <a:xfrm>
                <a:off x="473529" y="1394732"/>
                <a:ext cx="8305800" cy="5181600"/>
              </a:xfrm>
              <a:prstGeom prst="rect">
                <a:avLst/>
              </a:prstGeom>
              <a:blipFill>
                <a:blip r:embed="rId3"/>
                <a:stretch>
                  <a:fillRect l="-1248" t="-1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2" name="Picture 1"/>
          <p:cNvPicPr>
            <a:picLocks noChangeAspect="1"/>
          </p:cNvPicPr>
          <p:nvPr/>
        </p:nvPicPr>
        <p:blipFill>
          <a:blip r:embed="rId4"/>
          <a:stretch>
            <a:fillRect/>
          </a:stretch>
        </p:blipFill>
        <p:spPr>
          <a:xfrm>
            <a:off x="3886200" y="5334000"/>
            <a:ext cx="3429000" cy="421168"/>
          </a:xfrm>
          <a:prstGeom prst="rect">
            <a:avLst/>
          </a:prstGeom>
        </p:spPr>
      </p:pic>
    </p:spTree>
    <p:extLst>
      <p:ext uri="{BB962C8B-B14F-4D97-AF65-F5344CB8AC3E}">
        <p14:creationId xmlns:p14="http://schemas.microsoft.com/office/powerpoint/2010/main" val="15545403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dirty="0">
                <a:latin typeface="Arial" panose="020B0604020202020204" pitchFamily="34" charset="0"/>
              </a:rPr>
              <a:t>Slide 2.9- </a:t>
            </a:r>
            <a:fld id="{13CCF1D0-3A87-4DC6-85CD-0E9CC5054675}" type="slidenum">
              <a:rPr lang="en-US" altLang="en-US" sz="1200">
                <a:latin typeface="Arial" panose="020B0604020202020204" pitchFamily="34" charset="0"/>
              </a:rPr>
              <a:pPr algn="r"/>
              <a:t>9</a:t>
            </a:fld>
            <a:endParaRPr lang="en-CA" altLang="en-US" sz="1200" dirty="0">
              <a:latin typeface="Arial" panose="020B0604020202020204" pitchFamily="34" charset="0"/>
            </a:endParaRPr>
          </a:p>
        </p:txBody>
      </p:sp>
      <p:sp>
        <p:nvSpPr>
          <p:cNvPr id="6148" name="Rectangle 2"/>
          <p:cNvSpPr>
            <a:spLocks noGrp="1" noChangeArrowheads="1"/>
          </p:cNvSpPr>
          <p:nvPr>
            <p:ph type="title"/>
          </p:nvPr>
        </p:nvSpPr>
        <p:spPr/>
        <p:txBody>
          <a:bodyPr/>
          <a:lstStyle/>
          <a:p>
            <a:pPr eaLnBrk="1" hangingPunct="1"/>
            <a:r>
              <a:rPr lang="en-US" altLang="en-US" dirty="0"/>
              <a:t>THE DIMESION OF A SUBSPACE</a:t>
            </a:r>
          </a:p>
        </p:txBody>
      </p:sp>
      <mc:AlternateContent xmlns:mc="http://schemas.openxmlformats.org/markup-compatibility/2006" xmlns:a14="http://schemas.microsoft.com/office/drawing/2010/main">
        <mc:Choice Requires="a14">
          <p:sp>
            <p:nvSpPr>
              <p:cNvPr id="6" name="Rectangle 8"/>
              <p:cNvSpPr txBox="1">
                <a:spLocks noChangeArrowheads="1"/>
              </p:cNvSpPr>
              <p:nvPr/>
            </p:nvSpPr>
            <p:spPr bwMode="auto">
              <a:xfrm>
                <a:off x="304800" y="1371600"/>
                <a:ext cx="8441872" cy="518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700" b="1" dirty="0">
                    <a:solidFill>
                      <a:srgbClr val="077C97"/>
                    </a:solidFill>
                    <a:cs typeface="Times New Roman" panose="02020603050405020304" pitchFamily="18" charset="0"/>
                  </a:rPr>
                  <a:t>Theorem 14 </a:t>
                </a:r>
                <a:r>
                  <a:rPr lang="en-US" altLang="en-US" sz="2700" b="1" dirty="0">
                    <a:cs typeface="Times New Roman" panose="02020603050405020304" pitchFamily="18" charset="0"/>
                  </a:rPr>
                  <a:t> </a:t>
                </a:r>
                <a:r>
                  <a:rPr lang="en-US" altLang="en-US" sz="2700" dirty="0">
                    <a:cs typeface="Times New Roman" panose="02020603050405020304" pitchFamily="18" charset="0"/>
                  </a:rPr>
                  <a:t>If a matrix </a:t>
                </a:r>
                <a:r>
                  <a:rPr lang="en-US" altLang="en-US" sz="2700" i="1" dirty="0">
                    <a:cs typeface="Times New Roman" panose="02020603050405020304" pitchFamily="18" charset="0"/>
                  </a:rPr>
                  <a:t>A</a:t>
                </a:r>
                <a:r>
                  <a:rPr lang="en-US" altLang="en-US" sz="2700" dirty="0">
                    <a:cs typeface="Times New Roman" panose="02020603050405020304" pitchFamily="18" charset="0"/>
                  </a:rPr>
                  <a:t> has </a:t>
                </a:r>
                <a:r>
                  <a:rPr lang="en-US" altLang="en-US" sz="2700" i="1" dirty="0">
                    <a:cs typeface="Times New Roman" panose="02020603050405020304" pitchFamily="18" charset="0"/>
                  </a:rPr>
                  <a:t>n</a:t>
                </a:r>
                <a:r>
                  <a:rPr lang="en-US" altLang="en-US" sz="2700" dirty="0">
                    <a:cs typeface="Times New Roman" panose="02020603050405020304" pitchFamily="18" charset="0"/>
                  </a:rPr>
                  <a:t> columns, then rank </a:t>
                </a:r>
                <a:r>
                  <a:rPr lang="en-US" altLang="en-US" sz="2700" i="1" dirty="0">
                    <a:cs typeface="Times New Roman" panose="02020603050405020304" pitchFamily="18" charset="0"/>
                  </a:rPr>
                  <a:t>A</a:t>
                </a:r>
                <a:r>
                  <a:rPr lang="en-US" altLang="en-US" sz="2700" dirty="0">
                    <a:cs typeface="Times New Roman" panose="02020603050405020304" pitchFamily="18" charset="0"/>
                  </a:rPr>
                  <a:t> + dim Nul</a:t>
                </a:r>
                <a:r>
                  <a:rPr lang="en-US" altLang="en-US" sz="2700" i="1" dirty="0">
                    <a:cs typeface="Times New Roman" panose="02020603050405020304" pitchFamily="18" charset="0"/>
                  </a:rPr>
                  <a:t>A</a:t>
                </a:r>
                <a:r>
                  <a:rPr lang="en-US" altLang="en-US" sz="2700" dirty="0">
                    <a:cs typeface="Times New Roman" panose="02020603050405020304" pitchFamily="18" charset="0"/>
                  </a:rPr>
                  <a:t> = </a:t>
                </a:r>
                <a:r>
                  <a:rPr lang="en-US" altLang="en-US" sz="2700" i="1" dirty="0">
                    <a:cs typeface="Times New Roman" panose="02020603050405020304" pitchFamily="18" charset="0"/>
                  </a:rPr>
                  <a:t>n</a:t>
                </a:r>
                <a:r>
                  <a:rPr lang="en-US" altLang="en-US" sz="2700" dirty="0">
                    <a:cs typeface="Times New Roman" panose="02020603050405020304" pitchFamily="18" charset="0"/>
                  </a:rPr>
                  <a:t>.</a:t>
                </a:r>
              </a:p>
              <a:p>
                <a:pPr marL="0" indent="0" eaLnBrk="1" hangingPunct="1">
                  <a:buNone/>
                </a:pPr>
                <a:endParaRPr lang="en-US" altLang="en-US" sz="2700" dirty="0">
                  <a:cs typeface="Times New Roman" panose="02020603050405020304" pitchFamily="18" charset="0"/>
                </a:endParaRPr>
              </a:p>
              <a:p>
                <a:pPr eaLnBrk="1" hangingPunct="1"/>
                <a:r>
                  <a:rPr lang="en-US" altLang="en-US" sz="2700" b="1" dirty="0">
                    <a:solidFill>
                      <a:srgbClr val="077C97"/>
                    </a:solidFill>
                    <a:cs typeface="Times New Roman" panose="02020603050405020304" pitchFamily="18" charset="0"/>
                  </a:rPr>
                  <a:t>Theorem 15 </a:t>
                </a:r>
                <a:r>
                  <a:rPr lang="en-US" altLang="en-US" sz="2700" b="1" dirty="0">
                    <a:cs typeface="Times New Roman" panose="02020603050405020304" pitchFamily="18" charset="0"/>
                  </a:rPr>
                  <a:t> </a:t>
                </a:r>
                <a:r>
                  <a:rPr lang="en-US" altLang="en-US" sz="2700" dirty="0">
                    <a:cs typeface="Times New Roman" panose="02020603050405020304" pitchFamily="18" charset="0"/>
                  </a:rPr>
                  <a:t>Let </a:t>
                </a:r>
                <a:r>
                  <a:rPr lang="en-US" altLang="en-US" sz="2700" i="1" dirty="0">
                    <a:cs typeface="Times New Roman" panose="02020603050405020304" pitchFamily="18" charset="0"/>
                  </a:rPr>
                  <a:t>H</a:t>
                </a:r>
                <a:r>
                  <a:rPr lang="en-US" altLang="en-US" sz="2700" dirty="0">
                    <a:cs typeface="Times New Roman" panose="02020603050405020304" pitchFamily="18" charset="0"/>
                  </a:rPr>
                  <a:t> be a </a:t>
                </a:r>
                <a:r>
                  <a:rPr lang="en-US" altLang="en-US" sz="2700" i="1" dirty="0">
                    <a:cs typeface="Times New Roman" panose="02020603050405020304" pitchFamily="18" charset="0"/>
                  </a:rPr>
                  <a:t>p</a:t>
                </a:r>
                <a:r>
                  <a:rPr lang="en-US" altLang="en-US" sz="2700" dirty="0">
                    <a:cs typeface="Times New Roman" panose="02020603050405020304" pitchFamily="18" charset="0"/>
                  </a:rPr>
                  <a:t>-dimensional subspace of </a:t>
                </a:r>
                <a14:m>
                  <m:oMath xmlns:m="http://schemas.openxmlformats.org/officeDocument/2006/math">
                    <m:sSup>
                      <m:sSupPr>
                        <m:ctrlPr>
                          <a:rPr lang="en-US" altLang="en-US" sz="2700" i="1">
                            <a:latin typeface="Cambria Math" panose="02040503050406030204" pitchFamily="18" charset="0"/>
                            <a:cs typeface="Times New Roman" panose="02020603050405020304" pitchFamily="18" charset="0"/>
                          </a:rPr>
                        </m:ctrlPr>
                      </m:sSupPr>
                      <m:e>
                        <m:r>
                          <a:rPr lang="en-US" altLang="en-US" sz="2700" i="1">
                            <a:latin typeface="Cambria Math" panose="02040503050406030204" pitchFamily="18" charset="0"/>
                            <a:ea typeface="Cambria Math" panose="02040503050406030204" pitchFamily="18" charset="0"/>
                            <a:cs typeface="Times New Roman" panose="02020603050405020304" pitchFamily="18" charset="0"/>
                          </a:rPr>
                          <m:t>ℝ</m:t>
                        </m:r>
                      </m:e>
                      <m:sup>
                        <m:r>
                          <a:rPr lang="en-US" altLang="en-US" sz="2700" b="0" i="1" smtClean="0">
                            <a:latin typeface="Cambria Math" panose="02040503050406030204" pitchFamily="18" charset="0"/>
                            <a:cs typeface="Times New Roman" panose="02020603050405020304" pitchFamily="18" charset="0"/>
                          </a:rPr>
                          <m:t>𝑛</m:t>
                        </m:r>
                      </m:sup>
                    </m:sSup>
                  </m:oMath>
                </a14:m>
                <a:r>
                  <a:rPr lang="en-US" altLang="en-US" sz="2700" dirty="0">
                    <a:cs typeface="Times New Roman" panose="02020603050405020304" pitchFamily="18" charset="0"/>
                  </a:rPr>
                  <a:t>. Any linearly independent set of exactly p elements in </a:t>
                </a:r>
                <a:r>
                  <a:rPr lang="en-US" altLang="en-US" sz="2700" i="1" dirty="0">
                    <a:cs typeface="Times New Roman" panose="02020603050405020304" pitchFamily="18" charset="0"/>
                  </a:rPr>
                  <a:t>H</a:t>
                </a:r>
                <a:r>
                  <a:rPr lang="en-US" altLang="en-US" sz="2700" dirty="0">
                    <a:cs typeface="Times New Roman" panose="02020603050405020304" pitchFamily="18" charset="0"/>
                  </a:rPr>
                  <a:t> is automatically a basis for </a:t>
                </a:r>
                <a:r>
                  <a:rPr lang="en-US" altLang="en-US" sz="2700" i="1" dirty="0">
                    <a:cs typeface="Times New Roman" panose="02020603050405020304" pitchFamily="18" charset="0"/>
                  </a:rPr>
                  <a:t>H</a:t>
                </a:r>
                <a:r>
                  <a:rPr lang="en-US" altLang="en-US" sz="2700" dirty="0">
                    <a:cs typeface="Times New Roman" panose="02020603050405020304" pitchFamily="18" charset="0"/>
                  </a:rPr>
                  <a:t>. Also, any set of </a:t>
                </a:r>
                <a:r>
                  <a:rPr lang="en-US" altLang="en-US" sz="2700" i="1" dirty="0">
                    <a:cs typeface="Times New Roman" panose="02020603050405020304" pitchFamily="18" charset="0"/>
                  </a:rPr>
                  <a:t>p</a:t>
                </a:r>
                <a:r>
                  <a:rPr lang="en-US" altLang="en-US" sz="2700" dirty="0">
                    <a:cs typeface="Times New Roman" panose="02020603050405020304" pitchFamily="18" charset="0"/>
                  </a:rPr>
                  <a:t> elements of </a:t>
                </a:r>
                <a:r>
                  <a:rPr lang="en-US" altLang="en-US" sz="2700" i="1" dirty="0">
                    <a:cs typeface="Times New Roman" panose="02020603050405020304" pitchFamily="18" charset="0"/>
                  </a:rPr>
                  <a:t>H</a:t>
                </a:r>
                <a:r>
                  <a:rPr lang="en-US" altLang="en-US" sz="2700" dirty="0">
                    <a:cs typeface="Times New Roman" panose="02020603050405020304" pitchFamily="18" charset="0"/>
                  </a:rPr>
                  <a:t> that spans </a:t>
                </a:r>
                <a:r>
                  <a:rPr lang="en-US" altLang="en-US" sz="2700" i="1" dirty="0">
                    <a:cs typeface="Times New Roman" panose="02020603050405020304" pitchFamily="18" charset="0"/>
                  </a:rPr>
                  <a:t>H</a:t>
                </a:r>
                <a:r>
                  <a:rPr lang="en-US" altLang="en-US" sz="2700" dirty="0">
                    <a:cs typeface="Times New Roman" panose="02020603050405020304" pitchFamily="18" charset="0"/>
                  </a:rPr>
                  <a:t> is automatically a basis for </a:t>
                </a:r>
                <a:r>
                  <a:rPr lang="en-US" altLang="en-US" sz="2700" i="1" dirty="0">
                    <a:cs typeface="Times New Roman" panose="02020603050405020304" pitchFamily="18" charset="0"/>
                  </a:rPr>
                  <a:t>H</a:t>
                </a:r>
                <a:r>
                  <a:rPr lang="en-US" altLang="en-US" sz="2700" dirty="0">
                    <a:cs typeface="Times New Roman" panose="02020603050405020304" pitchFamily="18" charset="0"/>
                  </a:rPr>
                  <a:t>.</a:t>
                </a:r>
              </a:p>
              <a:p>
                <a:pPr eaLnBrk="1" hangingPunct="1"/>
                <a:endParaRPr lang="en-US" altLang="en-US" sz="2700" dirty="0">
                  <a:cs typeface="Times New Roman" panose="02020603050405020304" pitchFamily="18" charset="0"/>
                </a:endParaRPr>
              </a:p>
            </p:txBody>
          </p:sp>
        </mc:Choice>
        <mc:Fallback xmlns="">
          <p:sp>
            <p:nvSpPr>
              <p:cNvPr id="6" name="Rectangle 8"/>
              <p:cNvSpPr txBox="1">
                <a:spLocks noRot="1" noChangeAspect="1" noMove="1" noResize="1" noEditPoints="1" noAdjustHandles="1" noChangeArrowheads="1" noChangeShapeType="1" noTextEdit="1"/>
              </p:cNvSpPr>
              <p:nvPr/>
            </p:nvSpPr>
            <p:spPr bwMode="auto">
              <a:xfrm>
                <a:off x="304800" y="1371600"/>
                <a:ext cx="8441872" cy="5181600"/>
              </a:xfrm>
              <a:prstGeom prst="rect">
                <a:avLst/>
              </a:prstGeom>
              <a:blipFill rotWithShape="0">
                <a:blip r:embed="rId3"/>
                <a:stretch>
                  <a:fillRect l="-1155" t="-1176" r="-18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97324107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12701</TotalTime>
  <Words>934</Words>
  <Application>Microsoft Office PowerPoint</Application>
  <PresentationFormat>全屏显示(4:3)</PresentationFormat>
  <Paragraphs>78</Paragraphs>
  <Slides>12</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Bookshelf Symbol 2</vt:lpstr>
      <vt:lpstr>Arial</vt:lpstr>
      <vt:lpstr>Arial Narrow</vt:lpstr>
      <vt:lpstr>Cambria Math</vt:lpstr>
      <vt:lpstr>Symbol</vt:lpstr>
      <vt:lpstr>Times New Roman</vt:lpstr>
      <vt:lpstr>Wingdings</vt:lpstr>
      <vt:lpstr>Blends</vt:lpstr>
      <vt:lpstr>Matrix Algebra</vt:lpstr>
      <vt:lpstr>COORDINATE SYSTEMS</vt:lpstr>
      <vt:lpstr>COORDINATE SYSTEMS</vt:lpstr>
      <vt:lpstr>COORDINATE SYSTEMS</vt:lpstr>
      <vt:lpstr>COORDINATE SYSTEMS</vt:lpstr>
      <vt:lpstr>COORDINATE SYSTEMS</vt:lpstr>
      <vt:lpstr>THE DIMESION OF A SUBSPACE</vt:lpstr>
      <vt:lpstr>THE DIMESION OF A SUBSPACE</vt:lpstr>
      <vt:lpstr>THE DIMESION OF A SUBSPACE</vt:lpstr>
      <vt:lpstr>RANK AND THE INVERTIBLE MATRIX THEOREM</vt:lpstr>
      <vt:lpstr>RANK AND THE INVERTIBLE MATRIX THEOREM</vt:lpstr>
      <vt:lpstr>RANK AND THE INVERTIBLE MATRIX THEOREM</vt:lpstr>
    </vt:vector>
  </TitlesOfParts>
  <Company>© 2012 Pearson Education, Inc. All rights reserved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Linear Algebra and Its Applications</dc:subject>
  <dc:creator>David C. Lay</dc:creator>
  <cp:lastModifiedBy> </cp:lastModifiedBy>
  <cp:revision>987</cp:revision>
  <dcterms:created xsi:type="dcterms:W3CDTF">2005-10-22T18:34:54Z</dcterms:created>
  <dcterms:modified xsi:type="dcterms:W3CDTF">2019-04-23T03:14:45Z</dcterms:modified>
</cp:coreProperties>
</file>