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424" r:id="rId2"/>
    <p:sldId id="362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shelf Symbol 2" pitchFamily="2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C97"/>
    <a:srgbClr val="D7791B"/>
    <a:srgbClr val="4C7816"/>
    <a:srgbClr val="528218"/>
    <a:srgbClr val="B6CEAA"/>
    <a:srgbClr val="ADC8A0"/>
    <a:srgbClr val="CD801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8725" autoAdjust="0"/>
  </p:normalViewPr>
  <p:slideViewPr>
    <p:cSldViewPr>
      <p:cViewPr>
        <p:scale>
          <a:sx n="80" d="100"/>
          <a:sy n="80" d="100"/>
        </p:scale>
        <p:origin x="1752" y="192"/>
      </p:cViewPr>
      <p:guideLst>
        <p:guide orient="horz" pos="1296"/>
        <p:guide orient="horz" pos="3888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C415D3-1B3D-43CA-BE76-C9791AEA48E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530E6D37-CBE4-42F0-8F6E-7F3FE921F186}" type="slidenum">
              <a:rPr lang="en-US" altLang="en-US" sz="1200">
                <a:latin typeface="Arial" panose="020B0604020202020204" pitchFamily="34" charset="0"/>
              </a:rPr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/>
            <a:fld id="{EC7E6311-E4AB-4FAB-B74E-78B5B68A1AF5}" type="slidenum">
              <a:rPr lang="en-US" altLang="en-US" sz="1200">
                <a:latin typeface="Arial" panose="020B0604020202020204" pitchFamily="34" charset="0"/>
              </a:rPr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2667000"/>
            <a:ext cx="4953000" cy="0"/>
          </a:xfrm>
          <a:prstGeom prst="line">
            <a:avLst/>
          </a:prstGeom>
          <a:noFill/>
          <a:ln w="12700">
            <a:solidFill>
              <a:srgbClr val="077C9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4" descr="Pink tissue paper"/>
          <p:cNvSpPr txBox="1">
            <a:spLocks noChangeArrowheads="1"/>
          </p:cNvSpPr>
          <p:nvPr userDrawn="1"/>
        </p:nvSpPr>
        <p:spPr bwMode="auto">
          <a:xfrm>
            <a:off x="533400" y="304800"/>
            <a:ext cx="533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200" b="1">
                <a:solidFill>
                  <a:srgbClr val="4C7816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" name="Text Box 15" descr="Pink tissue paper"/>
          <p:cNvSpPr txBox="1">
            <a:spLocks noChangeArrowheads="1"/>
          </p:cNvSpPr>
          <p:nvPr userDrawn="1"/>
        </p:nvSpPr>
        <p:spPr bwMode="auto">
          <a:xfrm>
            <a:off x="304800" y="20574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Bookshelf Symbol 2" pitchFamily="2" charset="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shelf Symbol 2" pitchFamily="2" charset="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D8019"/>
                </a:solidFill>
                <a:latin typeface="Arial" panose="020B0604020202020204" pitchFamily="34" charset="0"/>
              </a:rPr>
              <a:t>2.3</a:t>
            </a:r>
          </a:p>
        </p:txBody>
      </p:sp>
      <p:sp>
        <p:nvSpPr>
          <p:cNvPr id="9" name="Line 23"/>
          <p:cNvSpPr>
            <a:spLocks noChangeShapeType="1"/>
          </p:cNvSpPr>
          <p:nvPr userDrawn="1"/>
        </p:nvSpPr>
        <p:spPr bwMode="auto">
          <a:xfrm rot="5400000" flipH="1">
            <a:off x="762000" y="701675"/>
            <a:ext cx="0" cy="609600"/>
          </a:xfrm>
          <a:prstGeom prst="line">
            <a:avLst/>
          </a:prstGeom>
          <a:noFill/>
          <a:ln w="38100">
            <a:solidFill>
              <a:srgbClr val="B6CEAA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24"/>
          <p:cNvSpPr>
            <a:spLocks noChangeShapeType="1"/>
          </p:cNvSpPr>
          <p:nvPr userDrawn="1"/>
        </p:nvSpPr>
        <p:spPr bwMode="auto">
          <a:xfrm rot="16200000" flipH="1" flipV="1">
            <a:off x="-19050" y="495300"/>
            <a:ext cx="990600" cy="0"/>
          </a:xfrm>
          <a:prstGeom prst="line">
            <a:avLst/>
          </a:prstGeom>
          <a:noFill/>
          <a:ln w="38100">
            <a:solidFill>
              <a:srgbClr val="B6CEAA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1"/>
          <p:cNvSpPr/>
          <p:nvPr userDrawn="1"/>
        </p:nvSpPr>
        <p:spPr bwMode="auto">
          <a:xfrm>
            <a:off x="0" y="2057400"/>
            <a:ext cx="1143000" cy="609600"/>
          </a:xfrm>
          <a:custGeom>
            <a:avLst/>
            <a:gdLst>
              <a:gd name="T0" fmla="*/ 0 w 96"/>
              <a:gd name="T1" fmla="*/ 0 h 192"/>
              <a:gd name="T2" fmla="*/ 1143000 w 96"/>
              <a:gd name="T3" fmla="*/ 0 h 192"/>
              <a:gd name="T4" fmla="*/ 1143000 w 96"/>
              <a:gd name="T5" fmla="*/ 6096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92">
                <a:moveTo>
                  <a:pt x="0" y="0"/>
                </a:moveTo>
                <a:lnTo>
                  <a:pt x="96" y="0"/>
                </a:lnTo>
                <a:lnTo>
                  <a:pt x="96" y="192"/>
                </a:lnTo>
              </a:path>
            </a:pathLst>
          </a:custGeom>
          <a:noFill/>
          <a:ln w="12700" cap="flat" cmpd="sng">
            <a:solidFill>
              <a:srgbClr val="077C97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2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609600"/>
            <a:ext cx="5943600" cy="1295400"/>
          </a:xfrm>
        </p:spPr>
        <p:txBody>
          <a:bodyPr anchor="t"/>
          <a:lstStyle>
            <a:lvl1pPr>
              <a:defRPr sz="360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052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2819400"/>
            <a:ext cx="4495800" cy="3352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solidFill>
                  <a:srgbClr val="077C97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9238" y="2080576"/>
            <a:ext cx="3281362" cy="41001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  <p:bldP spid="10" grpId="0" animBg="1"/>
      <p:bldP spid="1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1255"/>
            <a:ext cx="2057400" cy="50209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0620"/>
            <a:ext cx="5870575" cy="5021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624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07138"/>
            <a:ext cx="19050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1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Slide 2.3- </a:t>
            </a:r>
            <a:fld id="{C759CB02-1C69-4BD9-831C-656A9439D3B3}" type="slidenum">
              <a:rPr lang="en-US" altLang="en-US"/>
              <a:t>‹#›</a:t>
            </a:fld>
            <a:endParaRPr lang="en-CA" alt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" y="6305550"/>
            <a:ext cx="6324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 typeface="Symbol" panose="05050102010706020507" pitchFamily="18" charset="2"/>
              <a:buNone/>
              <a:defRPr sz="1200" smtClean="0">
                <a:latin typeface="Arial" panose="020B0604020202020204" pitchFamily="34" charset="0"/>
                <a:sym typeface="Symbol" panose="05050102010706020507" pitchFamily="18" charset="2"/>
              </a:defRPr>
            </a:lvl1pPr>
          </a:lstStyle>
          <a:p>
            <a:pPr>
              <a:defRPr/>
            </a:pPr>
            <a:r>
              <a:rPr lang="en-US" altLang="en-US" dirty="0"/>
              <a:t> © 2012 Pearson Education, Ltd.</a:t>
            </a:r>
          </a:p>
        </p:txBody>
      </p:sp>
      <p:sp>
        <p:nvSpPr>
          <p:cNvPr id="1030" name="Line 13"/>
          <p:cNvSpPr>
            <a:spLocks noChangeShapeType="1"/>
          </p:cNvSpPr>
          <p:nvPr userDrawn="1"/>
        </p:nvSpPr>
        <p:spPr bwMode="auto">
          <a:xfrm rot="5400000" flipH="1">
            <a:off x="4572000" y="-3505200"/>
            <a:ext cx="0" cy="9144000"/>
          </a:xfrm>
          <a:prstGeom prst="line">
            <a:avLst/>
          </a:prstGeom>
          <a:noFill/>
          <a:ln w="63500">
            <a:solidFill>
              <a:srgbClr val="077C9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77C9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77C97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77C97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4.pn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48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1.wmf"/><Relationship Id="rId3" Type="http://schemas.openxmlformats.org/officeDocument/2006/relationships/image" Target="../media/image7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2.wmf"/><Relationship Id="rId3" Type="http://schemas.openxmlformats.org/officeDocument/2006/relationships/image" Target="../media/image29.pn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Matrix Algebra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CHARACTERIZATIONS OF INVERTIBLE MATRICES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So </a:t>
            </a:r>
            <a:r>
              <a:rPr lang="en-US" altLang="en-US" sz="2800" i="1" dirty="0"/>
              <a:t>A</a:t>
            </a:r>
            <a:r>
              <a:rPr lang="en-US" altLang="en-US" sz="2800" dirty="0"/>
              <a:t> has three pivot positions and hence is invertible, by the Invertible Matrix Theorem, statement (c).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Invertible Matrix Theorem </a:t>
            </a:r>
            <a:r>
              <a:rPr lang="en-US" altLang="en-US" sz="2800" i="1" dirty="0"/>
              <a:t>applies only to square matrices</a:t>
            </a:r>
            <a:r>
              <a:rPr lang="en-US" alt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 example, if the columns of a          matrix are linearly independent, we cannot use the Invertible Matrix Theorem to conclude anything about the existence or nonexistence of solutions of equation of the form             .</a:t>
            </a:r>
          </a:p>
        </p:txBody>
      </p:sp>
      <p:graphicFrame>
        <p:nvGraphicFramePr>
          <p:cNvPr id="702468" name="Object 4"/>
          <p:cNvGraphicFramePr>
            <a:graphicFrameLocks noChangeAspect="1"/>
          </p:cNvGraphicFramePr>
          <p:nvPr/>
        </p:nvGraphicFramePr>
        <p:xfrm>
          <a:off x="5638800" y="4191000"/>
          <a:ext cx="6096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17678400" imgH="8229600" progId="Equation.DSMT4">
                  <p:embed/>
                </p:oleObj>
              </mc:Choice>
              <mc:Fallback>
                <p:oleObj name="Equation" r:id="rId3" imgW="17678400" imgH="8229600" progId="Equation.DSMT4">
                  <p:embed/>
                  <p:pic>
                    <p:nvPicPr>
                      <p:cNvPr id="0" name="图片 9216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4191000"/>
                        <a:ext cx="609600" cy="2841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69" name="Object 5"/>
          <p:cNvGraphicFramePr>
            <a:graphicFrameLocks noChangeAspect="1"/>
          </p:cNvGraphicFramePr>
          <p:nvPr/>
        </p:nvGraphicFramePr>
        <p:xfrm>
          <a:off x="2133600" y="5689600"/>
          <a:ext cx="10668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5" imgW="27432000" imgH="8534400" progId="Equation.DSMT4">
                  <p:embed/>
                </p:oleObj>
              </mc:Choice>
              <mc:Fallback>
                <p:oleObj name="Equation" r:id="rId5" imgW="27432000" imgH="8534400" progId="Equation.DSMT4">
                  <p:embed/>
                  <p:pic>
                    <p:nvPicPr>
                      <p:cNvPr id="0" name="图片 9217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0" y="5689600"/>
                        <a:ext cx="1066800" cy="3317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INVERTIBLE LINEAR TRANSFORMATIONS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82000" cy="2362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Matrix multiplication corresponds to composition of linear transformations.</a:t>
            </a:r>
          </a:p>
          <a:p>
            <a:pPr eaLnBrk="1" hangingPunct="1"/>
            <a:r>
              <a:rPr lang="en-US" altLang="en-US" sz="2800" dirty="0"/>
              <a:t>When a matrix </a:t>
            </a:r>
            <a:r>
              <a:rPr lang="en-US" altLang="en-US" sz="2800" i="1" dirty="0"/>
              <a:t>A</a:t>
            </a:r>
            <a:r>
              <a:rPr lang="en-US" altLang="en-US" sz="2800" dirty="0"/>
              <a:t> is invertible, the equation               can be viewed as a statement about linear transformations. See the following figure.        </a:t>
            </a:r>
          </a:p>
        </p:txBody>
      </p:sp>
      <p:graphicFrame>
        <p:nvGraphicFramePr>
          <p:cNvPr id="7034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086600" y="2400300"/>
          <a:ext cx="165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39624000" imgH="9448800" progId="Equation.DSMT4">
                  <p:embed/>
                </p:oleObj>
              </mc:Choice>
              <mc:Fallback>
                <p:oleObj name="Equation" r:id="rId3" imgW="39624000" imgH="9448800" progId="Equation.DSMT4">
                  <p:embed/>
                  <p:pic>
                    <p:nvPicPr>
                      <p:cNvPr id="0" name="图片 10240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6600" y="2400300"/>
                        <a:ext cx="1651000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3495" name="Picture 7" descr="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69342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INVERTIBLE 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451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229600" cy="53340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dirty="0"/>
                  <a:t>A linear transformation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 is said to be </a:t>
                </a:r>
                <a:r>
                  <a:rPr lang="en-US" altLang="en-US" sz="2800" b="1" dirty="0"/>
                  <a:t>invertible</a:t>
                </a:r>
                <a:r>
                  <a:rPr lang="en-US" altLang="en-US" sz="2800" dirty="0"/>
                  <a:t> if there exists a function S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 such that 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en-US" sz="2800" dirty="0"/>
                  <a:t>                                       for all </a:t>
                </a:r>
                <a:r>
                  <a:rPr lang="en-US" altLang="en-US" sz="2800" b="1" dirty="0"/>
                  <a:t>x</a:t>
                </a:r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                (1)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en-US" sz="2800" dirty="0"/>
                  <a:t>                                       for all </a:t>
                </a:r>
                <a:r>
                  <a:rPr lang="en-US" altLang="en-US" sz="2800" b="1" dirty="0"/>
                  <a:t>x</a:t>
                </a:r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                (2)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2800" dirty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b="1" dirty="0">
                    <a:solidFill>
                      <a:srgbClr val="077C97"/>
                    </a:solidFill>
                  </a:rPr>
                  <a:t>Theorem 9</a:t>
                </a:r>
                <a:r>
                  <a:rPr lang="en-US" altLang="en-US" sz="2800" b="1" dirty="0"/>
                  <a:t>:</a:t>
                </a:r>
                <a:r>
                  <a:rPr lang="en-US" altLang="en-US" sz="2800" dirty="0"/>
                  <a:t> Let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800" dirty="0"/>
                  <a:t>be a linear transformation and let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be the standard matrix for </a:t>
                </a:r>
                <a:r>
                  <a:rPr lang="en-US" altLang="en-US" sz="2800" i="1" dirty="0"/>
                  <a:t>T</a:t>
                </a:r>
                <a:r>
                  <a:rPr lang="en-US" altLang="en-US" sz="2800" dirty="0"/>
                  <a:t>. Then </a:t>
                </a:r>
                <a:r>
                  <a:rPr lang="en-US" altLang="en-US" sz="2800" i="1" dirty="0"/>
                  <a:t>T</a:t>
                </a:r>
                <a:r>
                  <a:rPr lang="en-US" altLang="en-US" sz="2800" dirty="0"/>
                  <a:t> is invertible if and only if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is an invertible matrix. In that case, the linear transformation </a:t>
                </a:r>
                <a:r>
                  <a:rPr lang="en-US" altLang="en-US" sz="2800" i="1" dirty="0"/>
                  <a:t>S</a:t>
                </a:r>
                <a:r>
                  <a:rPr lang="en-US" altLang="en-US" sz="2800" dirty="0"/>
                  <a:t> given by                        is the unique function satisfying equation (1) and (2).    </a:t>
                </a:r>
              </a:p>
            </p:txBody>
          </p:sp>
        </mc:Choice>
        <mc:Fallback xmlns="">
          <p:sp>
            <p:nvSpPr>
              <p:cNvPr id="7045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229600" cy="5334000"/>
              </a:xfrm>
              <a:blipFill rotWithShape="0">
                <a:blip r:embed="rId3"/>
                <a:stretch>
                  <a:fillRect l="-1259" t="-1943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graphicFrame>
        <p:nvGraphicFramePr>
          <p:cNvPr id="704518" name="Object 6"/>
          <p:cNvGraphicFramePr>
            <a:graphicFrameLocks noChangeAspect="1"/>
          </p:cNvGraphicFramePr>
          <p:nvPr/>
        </p:nvGraphicFramePr>
        <p:xfrm>
          <a:off x="1854200" y="2489200"/>
          <a:ext cx="195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4" imgW="46939200" imgH="10363200" progId="Equation.DSMT4">
                  <p:embed/>
                </p:oleObj>
              </mc:Choice>
              <mc:Fallback>
                <p:oleObj name="Equation" r:id="rId4" imgW="46939200" imgH="10363200" progId="Equation.DSMT4">
                  <p:embed/>
                  <p:pic>
                    <p:nvPicPr>
                      <p:cNvPr id="0" name="图片 1126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4200" y="2489200"/>
                        <a:ext cx="1955800" cy="431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4521" name="Object 9"/>
          <p:cNvGraphicFramePr>
            <a:graphicFrameLocks noChangeAspect="1"/>
          </p:cNvGraphicFramePr>
          <p:nvPr/>
        </p:nvGraphicFramePr>
        <p:xfrm>
          <a:off x="1841500" y="2959100"/>
          <a:ext cx="195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6" imgW="46939200" imgH="10363200" progId="Equation.DSMT4">
                  <p:embed/>
                </p:oleObj>
              </mc:Choice>
              <mc:Fallback>
                <p:oleObj name="Equation" r:id="rId6" imgW="46939200" imgH="10363200" progId="Equation.DSMT4">
                  <p:embed/>
                  <p:pic>
                    <p:nvPicPr>
                      <p:cNvPr id="0" name="图片 11265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41500" y="2959100"/>
                        <a:ext cx="1955800" cy="431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4523" name="Object 11"/>
          <p:cNvGraphicFramePr>
            <a:graphicFrameLocks noChangeAspect="1"/>
          </p:cNvGraphicFramePr>
          <p:nvPr/>
        </p:nvGraphicFramePr>
        <p:xfrm>
          <a:off x="1346200" y="5384800"/>
          <a:ext cx="1917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8" imgW="46024800" imgH="11582400" progId="Equation.DSMT4">
                  <p:embed/>
                </p:oleObj>
              </mc:Choice>
              <mc:Fallback>
                <p:oleObj name="Equation" r:id="rId8" imgW="46024800" imgH="11582400" progId="Equation.DSMT4">
                  <p:embed/>
                  <p:pic>
                    <p:nvPicPr>
                      <p:cNvPr id="0" name="图片 11266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46200" y="5384800"/>
                        <a:ext cx="1917700" cy="482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INVERTIBLE LINEAR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5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219200"/>
                <a:ext cx="8229600" cy="52578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b="1" dirty="0"/>
                  <a:t>Proof:</a:t>
                </a:r>
                <a:r>
                  <a:rPr lang="en-US" altLang="en-US" sz="2800" dirty="0"/>
                  <a:t> Suppose that </a:t>
                </a:r>
                <a:r>
                  <a:rPr lang="en-US" altLang="en-US" sz="2800" i="1" dirty="0"/>
                  <a:t>T</a:t>
                </a:r>
                <a:r>
                  <a:rPr lang="en-US" altLang="en-US" sz="2800" dirty="0"/>
                  <a:t> is invertible.</a:t>
                </a:r>
              </a:p>
              <a:p>
                <a:pPr eaLnBrk="1" hangingPunct="1"/>
                <a:r>
                  <a:rPr lang="en-US" altLang="en-US" sz="2800" dirty="0"/>
                  <a:t>Then (2) shows that </a:t>
                </a:r>
                <a:r>
                  <a:rPr lang="en-US" altLang="en-US" sz="2800" i="1" dirty="0"/>
                  <a:t>T</a:t>
                </a:r>
                <a:r>
                  <a:rPr lang="en-US" altLang="en-US" sz="2800" dirty="0"/>
                  <a:t> is onto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, for if </a:t>
                </a:r>
                <a:r>
                  <a:rPr lang="en-US" altLang="en-US" sz="2800" b="1" dirty="0"/>
                  <a:t>b</a:t>
                </a:r>
                <a:r>
                  <a:rPr lang="en-US" altLang="en-US" sz="2800" dirty="0"/>
                  <a:t> is in</a:t>
                </a:r>
                <a14:m>
                  <m:oMath xmlns:m="http://schemas.openxmlformats.org/officeDocument/2006/math">
                    <m:r>
                      <a:rPr lang="en-US" alt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 and                , then                                    , so each </a:t>
                </a:r>
                <a:r>
                  <a:rPr lang="en-US" altLang="en-US" sz="2800" b="1" dirty="0"/>
                  <a:t>b</a:t>
                </a:r>
                <a:r>
                  <a:rPr lang="en-US" altLang="en-US" sz="2800" dirty="0"/>
                  <a:t> is in the range of </a:t>
                </a:r>
                <a:r>
                  <a:rPr lang="en-US" altLang="en-US" sz="2800" i="1" dirty="0"/>
                  <a:t>T</a:t>
                </a:r>
                <a:r>
                  <a:rPr lang="en-US" altLang="en-US" sz="2800" dirty="0"/>
                  <a:t>.</a:t>
                </a:r>
              </a:p>
              <a:p>
                <a:pPr eaLnBrk="1" hangingPunct="1"/>
                <a:r>
                  <a:rPr lang="en-US" altLang="en-US" sz="2800" dirty="0"/>
                  <a:t>Thus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is invertible, by the Invertible Matrix Theorem, statement (</a:t>
                </a:r>
                <a:r>
                  <a:rPr lang="en-US" altLang="en-US" sz="2800" dirty="0" err="1"/>
                  <a:t>i</a:t>
                </a:r>
                <a:r>
                  <a:rPr lang="en-US" altLang="en-US" sz="2800" dirty="0"/>
                  <a:t>).</a:t>
                </a:r>
              </a:p>
              <a:p>
                <a:pPr eaLnBrk="1" hangingPunct="1"/>
                <a:r>
                  <a:rPr lang="en-US" altLang="en-US" sz="2800" dirty="0"/>
                  <a:t>Conversely, suppose that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is invertible, and let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800" dirty="0"/>
                  <a:t>	                      . Then, </a:t>
                </a:r>
                <a:r>
                  <a:rPr lang="en-US" altLang="en-US" sz="2800" i="1" dirty="0"/>
                  <a:t>S</a:t>
                </a:r>
                <a:r>
                  <a:rPr lang="en-US" altLang="en-US" sz="2800" dirty="0"/>
                  <a:t> is a linear transformation, and </a:t>
                </a:r>
                <a:r>
                  <a:rPr lang="en-US" altLang="en-US" sz="2800" i="1" dirty="0"/>
                  <a:t>S</a:t>
                </a:r>
                <a:r>
                  <a:rPr lang="en-US" altLang="en-US" sz="2800" dirty="0"/>
                  <a:t> satisfies (1) and (2).</a:t>
                </a:r>
              </a:p>
              <a:p>
                <a:pPr eaLnBrk="1" hangingPunct="1"/>
                <a:r>
                  <a:rPr lang="en-US" altLang="en-US" sz="2800" dirty="0"/>
                  <a:t>For instance,                                                         .</a:t>
                </a:r>
              </a:p>
              <a:p>
                <a:pPr eaLnBrk="1" hangingPunct="1"/>
                <a:r>
                  <a:rPr lang="en-US" altLang="en-US" sz="2800" dirty="0"/>
                  <a:t>Thus, </a:t>
                </a:r>
                <a:r>
                  <a:rPr lang="en-US" altLang="en-US" sz="2800" i="1" dirty="0"/>
                  <a:t>T</a:t>
                </a:r>
                <a:r>
                  <a:rPr lang="en-US" altLang="en-US" sz="2800" dirty="0"/>
                  <a:t> is invertible. </a:t>
                </a:r>
              </a:p>
            </p:txBody>
          </p:sp>
        </mc:Choice>
        <mc:Fallback xmlns="">
          <p:sp>
            <p:nvSpPr>
              <p:cNvPr id="7065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19200"/>
                <a:ext cx="8229600" cy="5257800"/>
              </a:xfrm>
              <a:blipFill rotWithShape="0">
                <a:blip r:embed="rId3"/>
                <a:stretch>
                  <a:fillRect l="-1259" t="-1159" r="-741" b="-3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graphicFrame>
        <p:nvGraphicFramePr>
          <p:cNvPr id="706566" name="Object 6"/>
          <p:cNvGraphicFramePr>
            <a:graphicFrameLocks noChangeAspect="1"/>
          </p:cNvGraphicFramePr>
          <p:nvPr/>
        </p:nvGraphicFramePr>
        <p:xfrm>
          <a:off x="1467184" y="2241550"/>
          <a:ext cx="139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4" imgW="33528000" imgH="10363200" progId="Equation.DSMT4">
                  <p:embed/>
                </p:oleObj>
              </mc:Choice>
              <mc:Fallback>
                <p:oleObj name="Equation" r:id="rId4" imgW="33528000" imgH="10363200" progId="Equation.DSMT4">
                  <p:embed/>
                  <p:pic>
                    <p:nvPicPr>
                      <p:cNvPr id="0" name="图片 12288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7184" y="2241550"/>
                        <a:ext cx="1397000" cy="431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67" name="Object 7"/>
          <p:cNvGraphicFramePr>
            <a:graphicFrameLocks noChangeAspect="1"/>
          </p:cNvGraphicFramePr>
          <p:nvPr/>
        </p:nvGraphicFramePr>
        <p:xfrm>
          <a:off x="3771900" y="2244558"/>
          <a:ext cx="3086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6" imgW="74066400" imgH="10363200" progId="Equation.DSMT4">
                  <p:embed/>
                </p:oleObj>
              </mc:Choice>
              <mc:Fallback>
                <p:oleObj name="Equation" r:id="rId6" imgW="74066400" imgH="10363200" progId="Equation.DSMT4">
                  <p:embed/>
                  <p:pic>
                    <p:nvPicPr>
                      <p:cNvPr id="0" name="图片 12289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71900" y="2244558"/>
                        <a:ext cx="3086100" cy="431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68" name="Object 8"/>
          <p:cNvGraphicFramePr>
            <a:graphicFrameLocks noChangeAspect="1"/>
          </p:cNvGraphicFramePr>
          <p:nvPr/>
        </p:nvGraphicFramePr>
        <p:xfrm>
          <a:off x="800100" y="4503420"/>
          <a:ext cx="1917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8" imgW="46024800" imgH="11582400" progId="Equation.DSMT4">
                  <p:embed/>
                </p:oleObj>
              </mc:Choice>
              <mc:Fallback>
                <p:oleObj name="Equation" r:id="rId8" imgW="46024800" imgH="11582400" progId="Equation.DSMT4">
                  <p:embed/>
                  <p:pic>
                    <p:nvPicPr>
                      <p:cNvPr id="0" name="图片 12290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0100" y="4503420"/>
                        <a:ext cx="1917700" cy="482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09591"/>
              </p:ext>
            </p:extLst>
          </p:nvPr>
        </p:nvGraphicFramePr>
        <p:xfrm>
          <a:off x="2768600" y="5562600"/>
          <a:ext cx="5092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10" imgW="122224800" imgH="11582400" progId="Equation.DSMT4">
                  <p:embed/>
                </p:oleObj>
              </mc:Choice>
              <mc:Fallback>
                <p:oleObj name="Equation" r:id="rId10" imgW="122224800" imgH="11582400" progId="Equation.DSMT4">
                  <p:embed/>
                  <p:pic>
                    <p:nvPicPr>
                      <p:cNvPr id="0" name="图片 12291"/>
                      <p:cNvPicPr>
                        <a:picLocks noChangeAspect="1"/>
                      </p:cNvPicPr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68600" y="5562600"/>
                        <a:ext cx="5092700" cy="482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009515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 b="1" dirty="0">
                <a:solidFill>
                  <a:srgbClr val="077C97"/>
                </a:solidFill>
                <a:cs typeface="Times New Roman" panose="02020603050405020304" pitchFamily="18" charset="0"/>
              </a:rPr>
              <a:t>Theorem 8</a:t>
            </a:r>
            <a:r>
              <a:rPr lang="en-US" altLang="en-US" sz="2800" b="1" dirty="0"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cs typeface="Times New Roman" panose="02020603050405020304" pitchFamily="18" charset="0"/>
              </a:rPr>
              <a:t> Let </a:t>
            </a:r>
            <a:r>
              <a:rPr lang="en-US" altLang="en-US" sz="2800" i="1" dirty="0"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cs typeface="Times New Roman" panose="02020603050405020304" pitchFamily="18" charset="0"/>
              </a:rPr>
              <a:t> be a square          matrix. Then the following statements are equivalent. That is, for a given </a:t>
            </a:r>
            <a:r>
              <a:rPr lang="en-US" altLang="en-US" sz="2800" i="1" dirty="0"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cs typeface="Times New Roman" panose="02020603050405020304" pitchFamily="18" charset="0"/>
              </a:rPr>
              <a:t>, the statements are either all true or all false.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cs typeface="Times New Roman" panose="02020603050405020304" pitchFamily="18" charset="0"/>
              </a:rPr>
              <a:t> is an invertible matrix.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cs typeface="Times New Roman" panose="02020603050405020304" pitchFamily="18" charset="0"/>
              </a:rPr>
              <a:t> is row equivalent to the          identity  matrix.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cs typeface="Times New Roman" panose="02020603050405020304" pitchFamily="18" charset="0"/>
              </a:rPr>
              <a:t> has </a:t>
            </a:r>
            <a:r>
              <a:rPr lang="en-US" altLang="en-US" sz="2800" i="1" dirty="0"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cs typeface="Times New Roman" panose="02020603050405020304" pitchFamily="18" charset="0"/>
              </a:rPr>
              <a:t> pivot positions.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800" dirty="0">
                <a:cs typeface="Times New Roman" panose="02020603050405020304" pitchFamily="18" charset="0"/>
              </a:rPr>
              <a:t>The equation               has only the trivial solution.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800" dirty="0">
                <a:cs typeface="Times New Roman" panose="02020603050405020304" pitchFamily="18" charset="0"/>
              </a:rPr>
              <a:t>The columns of </a:t>
            </a:r>
            <a:r>
              <a:rPr lang="en-US" altLang="en-US" sz="2800" i="1" dirty="0"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cs typeface="Times New Roman" panose="02020603050405020304" pitchFamily="18" charset="0"/>
              </a:rPr>
              <a:t> form a linearly independent set.</a:t>
            </a:r>
          </a:p>
        </p:txBody>
      </p:sp>
      <p:graphicFrame>
        <p:nvGraphicFramePr>
          <p:cNvPr id="316446" name="Object 30"/>
          <p:cNvGraphicFramePr>
            <a:graphicFrameLocks noChangeAspect="1"/>
          </p:cNvGraphicFramePr>
          <p:nvPr/>
        </p:nvGraphicFramePr>
        <p:xfrm>
          <a:off x="5397500" y="144780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8592800" imgH="6096000" progId="Equation.DSMT4">
                  <p:embed/>
                </p:oleObj>
              </mc:Choice>
              <mc:Fallback>
                <p:oleObj name="Equation" r:id="rId4" imgW="18592800" imgH="6096000" progId="Equation.DSMT4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7500" y="144780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47" name="Object 31"/>
          <p:cNvGraphicFramePr>
            <a:graphicFrameLocks noChangeAspect="1"/>
          </p:cNvGraphicFramePr>
          <p:nvPr/>
        </p:nvGraphicFramePr>
        <p:xfrm>
          <a:off x="5549900" y="332740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18592800" imgH="6096000" progId="Equation.DSMT4">
                  <p:embed/>
                </p:oleObj>
              </mc:Choice>
              <mc:Fallback>
                <p:oleObj name="Equation" r:id="rId6" imgW="18592800" imgH="6096000" progId="Equation.DSMT4">
                  <p:embed/>
                  <p:pic>
                    <p:nvPicPr>
                      <p:cNvPr id="0" name="图片 1025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49900" y="332740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71582"/>
              </p:ext>
            </p:extLst>
          </p:nvPr>
        </p:nvGraphicFramePr>
        <p:xfrm>
          <a:off x="3657600" y="4724400"/>
          <a:ext cx="1130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8" imgW="27127200" imgH="8229600" progId="Equation.DSMT4">
                  <p:embed/>
                </p:oleObj>
              </mc:Choice>
              <mc:Fallback>
                <p:oleObj name="Equation" r:id="rId8" imgW="27127200" imgH="8229600" progId="Equation.DSMT4">
                  <p:embed/>
                  <p:pic>
                    <p:nvPicPr>
                      <p:cNvPr id="0" name="图片 1026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57600" y="4724400"/>
                        <a:ext cx="1130300" cy="342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52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447800"/>
                <a:ext cx="8229600" cy="4876800"/>
              </a:xfrm>
            </p:spPr>
            <p:txBody>
              <a:bodyPr/>
              <a:lstStyle/>
              <a:p>
                <a:pPr marL="1371600" lvl="2" indent="-457200" eaLnBrk="1" hangingPunct="1">
                  <a:buFont typeface="Wingdings" panose="05000000000000000000" pitchFamily="2" charset="2"/>
                  <a:buAutoNum type="alphaLcPeriod" startAt="6"/>
                </a:pPr>
                <a:r>
                  <a:rPr lang="en-US" altLang="en-US" sz="2800" dirty="0"/>
                  <a:t>The linear transformation                 is one-to-one.</a:t>
                </a:r>
              </a:p>
              <a:p>
                <a:pPr marL="1371600" lvl="2" indent="-457200" eaLnBrk="1" hangingPunct="1">
                  <a:buFont typeface="Wingdings" panose="05000000000000000000" pitchFamily="2" charset="2"/>
                  <a:buAutoNum type="alphaLcPeriod" startAt="6"/>
                </a:pPr>
                <a:r>
                  <a:rPr lang="en-US" altLang="en-US" sz="2800" dirty="0"/>
                  <a:t>The equation               has at least one solution for each b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.</a:t>
                </a:r>
              </a:p>
              <a:p>
                <a:pPr marL="1371600" lvl="2" indent="-457200" eaLnBrk="1" hangingPunct="1">
                  <a:buFont typeface="Wingdings" panose="05000000000000000000" pitchFamily="2" charset="2"/>
                  <a:buAutoNum type="alphaLcPeriod" startAt="6"/>
                </a:pPr>
                <a:r>
                  <a:rPr lang="en-US" altLang="en-US" sz="2800" dirty="0"/>
                  <a:t>The columns of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span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.</a:t>
                </a:r>
              </a:p>
              <a:p>
                <a:pPr marL="1371600" lvl="2" indent="-457200" eaLnBrk="1" hangingPunct="1">
                  <a:buFont typeface="Wingdings" panose="05000000000000000000" pitchFamily="2" charset="2"/>
                  <a:buAutoNum type="alphaLcPeriod" startAt="6"/>
                </a:pPr>
                <a:r>
                  <a:rPr lang="en-US" altLang="en-US" sz="2800" dirty="0"/>
                  <a:t>The linear transformation                  maps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     onto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.</a:t>
                </a:r>
              </a:p>
              <a:p>
                <a:pPr marL="1371600" lvl="2" indent="-457200" eaLnBrk="1" hangingPunct="1">
                  <a:buFont typeface="Wingdings" panose="05000000000000000000" pitchFamily="2" charset="2"/>
                  <a:buAutoNum type="alphaLcPeriod" startAt="6"/>
                </a:pPr>
                <a:r>
                  <a:rPr lang="en-US" altLang="en-US" sz="2800" dirty="0"/>
                  <a:t>There is an           matrix </a:t>
                </a:r>
                <a:r>
                  <a:rPr lang="en-US" altLang="en-US" sz="2800" i="1" dirty="0"/>
                  <a:t>C</a:t>
                </a:r>
                <a:r>
                  <a:rPr lang="en-US" altLang="en-US" sz="2800" dirty="0"/>
                  <a:t> such that              . </a:t>
                </a:r>
              </a:p>
              <a:p>
                <a:pPr marL="1371600" lvl="2" indent="-457200" eaLnBrk="1" hangingPunct="1">
                  <a:buFont typeface="Wingdings" panose="05000000000000000000" pitchFamily="2" charset="2"/>
                  <a:buAutoNum type="alphaLcPeriod" startAt="6"/>
                </a:pPr>
                <a:r>
                  <a:rPr lang="en-US" altLang="en-US" sz="2800" dirty="0"/>
                  <a:t>There is an           matrix </a:t>
                </a:r>
                <a:r>
                  <a:rPr lang="en-US" altLang="en-US" sz="2800" i="1" dirty="0"/>
                  <a:t>D</a:t>
                </a:r>
                <a:r>
                  <a:rPr lang="en-US" altLang="en-US" sz="2800" dirty="0"/>
                  <a:t> such that              .</a:t>
                </a:r>
              </a:p>
              <a:p>
                <a:pPr marL="1371600" lvl="2" indent="-457200" eaLnBrk="1" hangingPunct="1">
                  <a:buFont typeface="Wingdings" panose="05000000000000000000" pitchFamily="2" charset="2"/>
                  <a:buAutoNum type="alphaLcPeriod" startAt="6"/>
                </a:pPr>
                <a:r>
                  <a:rPr lang="en-US" altLang="en-US" sz="2800" i="1" dirty="0"/>
                  <a:t>A</a:t>
                </a:r>
                <a:r>
                  <a:rPr lang="en-US" altLang="en-US" sz="2800" i="1" baseline="30000" dirty="0"/>
                  <a:t>T</a:t>
                </a:r>
                <a:r>
                  <a:rPr lang="en-US" altLang="en-US" sz="2800" dirty="0"/>
                  <a:t> is an invertible matrix.</a:t>
                </a:r>
              </a:p>
            </p:txBody>
          </p:sp>
        </mc:Choice>
        <mc:Fallback xmlns="">
          <p:sp>
            <p:nvSpPr>
              <p:cNvPr id="6952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447800"/>
                <a:ext cx="8229600" cy="4876800"/>
              </a:xfrm>
              <a:blipFill rotWithShape="0">
                <a:blip r:embed="rId3"/>
                <a:stretch>
                  <a:fillRect t="-1375" r="-1481" b="-3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graphicFrame>
        <p:nvGraphicFramePr>
          <p:cNvPr id="695300" name="Object 4"/>
          <p:cNvGraphicFramePr>
            <a:graphicFrameLocks noChangeAspect="1"/>
          </p:cNvGraphicFramePr>
          <p:nvPr/>
        </p:nvGraphicFramePr>
        <p:xfrm>
          <a:off x="5341620" y="1596390"/>
          <a:ext cx="1346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32308800" imgH="7924800" progId="Equation.DSMT4">
                  <p:embed/>
                </p:oleObj>
              </mc:Choice>
              <mc:Fallback>
                <p:oleObj name="Equation" r:id="rId4" imgW="32308800" imgH="7924800" progId="Equation.DSMT4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41620" y="1596390"/>
                        <a:ext cx="1346200" cy="330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01" name="Object 5"/>
          <p:cNvGraphicFramePr>
            <a:graphicFrameLocks noChangeAspect="1"/>
          </p:cNvGraphicFramePr>
          <p:nvPr/>
        </p:nvGraphicFramePr>
        <p:xfrm>
          <a:off x="3644265" y="2451100"/>
          <a:ext cx="1143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27432000" imgH="8534400" progId="Equation.DSMT4">
                  <p:embed/>
                </p:oleObj>
              </mc:Choice>
              <mc:Fallback>
                <p:oleObj name="Equation" r:id="rId6" imgW="27432000" imgH="8534400" progId="Equation.DSMT4">
                  <p:embed/>
                  <p:pic>
                    <p:nvPicPr>
                      <p:cNvPr id="0" name="图片 2049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44265" y="2451100"/>
                        <a:ext cx="1143000" cy="355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151946"/>
              </p:ext>
            </p:extLst>
          </p:nvPr>
        </p:nvGraphicFramePr>
        <p:xfrm>
          <a:off x="5534660" y="3941445"/>
          <a:ext cx="1346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8" imgW="32308800" imgH="7924800" progId="Equation.DSMT4">
                  <p:embed/>
                </p:oleObj>
              </mc:Choice>
              <mc:Fallback>
                <p:oleObj name="Equation" r:id="rId8" imgW="32308800" imgH="7924800" progId="Equation.DSMT4">
                  <p:embed/>
                  <p:pic>
                    <p:nvPicPr>
                      <p:cNvPr id="0" name="图片 2050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34660" y="3941445"/>
                        <a:ext cx="1346200" cy="330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680887"/>
              </p:ext>
            </p:extLst>
          </p:nvPr>
        </p:nvGraphicFramePr>
        <p:xfrm>
          <a:off x="3429000" y="496824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0" imgW="18592800" imgH="6096000" progId="Equation.DSMT4">
                  <p:embed/>
                </p:oleObj>
              </mc:Choice>
              <mc:Fallback>
                <p:oleObj name="Equation" r:id="rId10" imgW="18592800" imgH="6096000" progId="Equation.DSMT4">
                  <p:embed/>
                  <p:pic>
                    <p:nvPicPr>
                      <p:cNvPr id="0" name="图片 2051"/>
                      <p:cNvPicPr>
                        <a:picLocks noChangeAspect="1"/>
                      </p:cNvPicPr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29000" y="496824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94369"/>
              </p:ext>
            </p:extLst>
          </p:nvPr>
        </p:nvGraphicFramePr>
        <p:xfrm>
          <a:off x="6957060" y="4877435"/>
          <a:ext cx="1130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2" imgW="27127200" imgH="8229600" progId="Equation.DSMT4">
                  <p:embed/>
                </p:oleObj>
              </mc:Choice>
              <mc:Fallback>
                <p:oleObj name="Equation" r:id="rId12" imgW="27127200" imgH="8229600" progId="Equation.DSMT4">
                  <p:embed/>
                  <p:pic>
                    <p:nvPicPr>
                      <p:cNvPr id="0" name="图片 2052"/>
                      <p:cNvPicPr>
                        <a:picLocks noChangeAspect="1"/>
                      </p:cNvPicPr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57060" y="4877435"/>
                        <a:ext cx="1130300" cy="342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02723"/>
              </p:ext>
            </p:extLst>
          </p:nvPr>
        </p:nvGraphicFramePr>
        <p:xfrm>
          <a:off x="6957060" y="5380355"/>
          <a:ext cx="1206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4" imgW="28956000" imgH="7924800" progId="Equation.DSMT4">
                  <p:embed/>
                </p:oleObj>
              </mc:Choice>
              <mc:Fallback>
                <p:oleObj name="Equation" r:id="rId14" imgW="28956000" imgH="7924800" progId="Equation.DSMT4">
                  <p:embed/>
                  <p:pic>
                    <p:nvPicPr>
                      <p:cNvPr id="0" name="图片 2053"/>
                      <p:cNvPicPr>
                        <a:picLocks noChangeAspect="1"/>
                      </p:cNvPicPr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57060" y="5380355"/>
                        <a:ext cx="1206500" cy="330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527674"/>
              </p:ext>
            </p:extLst>
          </p:nvPr>
        </p:nvGraphicFramePr>
        <p:xfrm>
          <a:off x="3429000" y="547624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6" imgW="18592800" imgH="6096000" progId="Equation.DSMT4">
                  <p:embed/>
                </p:oleObj>
              </mc:Choice>
              <mc:Fallback>
                <p:oleObj name="Equation" r:id="rId16" imgW="18592800" imgH="6096000" progId="Equation.DSMT4">
                  <p:embed/>
                  <p:pic>
                    <p:nvPicPr>
                      <p:cNvPr id="0" name="图片 2054"/>
                      <p:cNvPicPr>
                        <a:picLocks noChangeAspect="1"/>
                      </p:cNvPicPr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429000" y="547624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First, we need some notation.</a:t>
            </a:r>
          </a:p>
          <a:p>
            <a:pPr eaLnBrk="1" hangingPunct="1"/>
            <a:r>
              <a:rPr lang="en-US" altLang="en-US" sz="2800" dirty="0"/>
              <a:t>If the truth of statement (a) always implies that statement (j) is true, we say that (a) </a:t>
            </a:r>
            <a:r>
              <a:rPr lang="en-US" altLang="en-US" sz="2800" i="1" dirty="0"/>
              <a:t>implies</a:t>
            </a:r>
            <a:r>
              <a:rPr lang="en-US" altLang="en-US" sz="2800" dirty="0"/>
              <a:t> (j) and write                 .</a:t>
            </a:r>
          </a:p>
          <a:p>
            <a:pPr eaLnBrk="1" hangingPunct="1"/>
            <a:r>
              <a:rPr lang="en-US" altLang="en-US" sz="2800" dirty="0"/>
              <a:t>The proof will establish the “circle” of implications as shown in the following figure.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If any one of these five statements is true, then so are the others.</a:t>
            </a:r>
          </a:p>
        </p:txBody>
      </p:sp>
      <p:graphicFrame>
        <p:nvGraphicFramePr>
          <p:cNvPr id="696324" name="Object 4"/>
          <p:cNvGraphicFramePr>
            <a:graphicFrameLocks noChangeAspect="1"/>
          </p:cNvGraphicFramePr>
          <p:nvPr/>
        </p:nvGraphicFramePr>
        <p:xfrm>
          <a:off x="1701800" y="2603500"/>
          <a:ext cx="13716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35661600" imgH="10363200" progId="Equation.DSMT4">
                  <p:embed/>
                </p:oleObj>
              </mc:Choice>
              <mc:Fallback>
                <p:oleObj name="Equation" r:id="rId3" imgW="35661600" imgH="10363200" progId="Equation.DSMT4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1800" y="2603500"/>
                        <a:ext cx="1371600" cy="398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6326" name="Picture 6" descr="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87800"/>
            <a:ext cx="2057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Finally, the proof will link the remaining statements of the theorem to the statements in this circle.</a:t>
            </a:r>
          </a:p>
          <a:p>
            <a:pPr eaLnBrk="1" hangingPunct="1"/>
            <a:r>
              <a:rPr lang="en-US" altLang="en-US" sz="2800" b="1" dirty="0"/>
              <a:t>Proof:</a:t>
            </a:r>
            <a:r>
              <a:rPr lang="en-US" altLang="en-US" sz="2800" dirty="0"/>
              <a:t> If statement (a) is true, then        works for </a:t>
            </a:r>
            <a:r>
              <a:rPr lang="en-US" altLang="en-US" sz="2800" i="1" dirty="0"/>
              <a:t>C</a:t>
            </a:r>
            <a:r>
              <a:rPr lang="en-US" altLang="en-US" sz="2800" dirty="0"/>
              <a:t> in (j), so               . </a:t>
            </a:r>
          </a:p>
          <a:p>
            <a:pPr eaLnBrk="1" hangingPunct="1"/>
            <a:r>
              <a:rPr lang="en-US" altLang="en-US" sz="2800" dirty="0"/>
              <a:t>Next,                . </a:t>
            </a:r>
          </a:p>
          <a:p>
            <a:pPr eaLnBrk="1" hangingPunct="1"/>
            <a:r>
              <a:rPr lang="en-US" altLang="en-US" sz="2800" dirty="0"/>
              <a:t>Also,                .</a:t>
            </a:r>
          </a:p>
          <a:p>
            <a:pPr eaLnBrk="1" hangingPunct="1"/>
            <a:r>
              <a:rPr lang="en-US" altLang="en-US" sz="2800" dirty="0"/>
              <a:t>If </a:t>
            </a:r>
            <a:r>
              <a:rPr lang="en-US" altLang="en-US" sz="2800" i="1" dirty="0"/>
              <a:t>A</a:t>
            </a:r>
            <a:r>
              <a:rPr lang="en-US" altLang="en-US" sz="2800" dirty="0"/>
              <a:t> is square and has </a:t>
            </a:r>
            <a:r>
              <a:rPr lang="en-US" altLang="en-US" sz="2800" i="1" dirty="0"/>
              <a:t>n</a:t>
            </a:r>
            <a:r>
              <a:rPr lang="en-US" altLang="en-US" sz="2800" dirty="0"/>
              <a:t> pivot positions, then the pivots must lie on the main diagonal, in which case the reduced echelon form of </a:t>
            </a:r>
            <a:r>
              <a:rPr lang="en-US" altLang="en-US" sz="2800" i="1" dirty="0"/>
              <a:t>A</a:t>
            </a:r>
            <a:r>
              <a:rPr lang="en-US" altLang="en-US" sz="2800" dirty="0"/>
              <a:t> is </a:t>
            </a:r>
            <a:r>
              <a:rPr lang="en-US" altLang="en-US" sz="2800" i="1" dirty="0"/>
              <a:t>I</a:t>
            </a:r>
            <a:r>
              <a:rPr lang="en-US" altLang="en-US" sz="2800" i="1" baseline="-25000" dirty="0"/>
              <a:t>n</a:t>
            </a:r>
            <a:r>
              <a:rPr lang="en-US" altLang="en-US" sz="2800" dirty="0"/>
              <a:t>.</a:t>
            </a:r>
          </a:p>
          <a:p>
            <a:pPr eaLnBrk="1" hangingPunct="1"/>
            <a:r>
              <a:rPr lang="en-US" altLang="en-US" sz="2800" dirty="0"/>
              <a:t>Thus                .</a:t>
            </a:r>
          </a:p>
          <a:p>
            <a:pPr eaLnBrk="1" hangingPunct="1"/>
            <a:r>
              <a:rPr lang="en-US" altLang="en-US" sz="2800" dirty="0"/>
              <a:t>Also,                .</a:t>
            </a:r>
          </a:p>
        </p:txBody>
      </p:sp>
      <p:graphicFrame>
        <p:nvGraphicFramePr>
          <p:cNvPr id="697348" name="Object 4"/>
          <p:cNvGraphicFramePr>
            <a:graphicFrameLocks noChangeAspect="1"/>
          </p:cNvGraphicFramePr>
          <p:nvPr/>
        </p:nvGraphicFramePr>
        <p:xfrm>
          <a:off x="2146300" y="2616200"/>
          <a:ext cx="12954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35052000" imgH="10363200" progId="Equation.DSMT4">
                  <p:embed/>
                </p:oleObj>
              </mc:Choice>
              <mc:Fallback>
                <p:oleObj name="Equation" r:id="rId3" imgW="35052000" imgH="10363200" progId="Equation.DSMT4">
                  <p:embed/>
                  <p:pic>
                    <p:nvPicPr>
                      <p:cNvPr id="0" name="图片 4096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6300" y="2616200"/>
                        <a:ext cx="1295400" cy="3825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49" name="Object 5"/>
          <p:cNvGraphicFramePr>
            <a:graphicFrameLocks noChangeAspect="1"/>
          </p:cNvGraphicFramePr>
          <p:nvPr/>
        </p:nvGraphicFramePr>
        <p:xfrm>
          <a:off x="1714500" y="3111500"/>
          <a:ext cx="1371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" imgW="35966400" imgH="10363200" progId="Equation.DSMT4">
                  <p:embed/>
                </p:oleObj>
              </mc:Choice>
              <mc:Fallback>
                <p:oleObj name="Equation" r:id="rId5" imgW="35966400" imgH="10363200" progId="Equation.DSMT4">
                  <p:embed/>
                  <p:pic>
                    <p:nvPicPr>
                      <p:cNvPr id="0" name="图片 4097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4500" y="3111500"/>
                        <a:ext cx="1371600" cy="395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50" name="Object 6"/>
          <p:cNvGraphicFramePr>
            <a:graphicFrameLocks noChangeAspect="1"/>
          </p:cNvGraphicFramePr>
          <p:nvPr/>
        </p:nvGraphicFramePr>
        <p:xfrm>
          <a:off x="1689100" y="3644900"/>
          <a:ext cx="13716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7" imgW="36880800" imgH="10363200" progId="Equation.DSMT4">
                  <p:embed/>
                </p:oleObj>
              </mc:Choice>
              <mc:Fallback>
                <p:oleObj name="Equation" r:id="rId7" imgW="36880800" imgH="10363200" progId="Equation.DSMT4">
                  <p:embed/>
                  <p:pic>
                    <p:nvPicPr>
                      <p:cNvPr id="0" name="图片 4098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9100" y="3644900"/>
                        <a:ext cx="1371600" cy="3857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51" name="Object 7"/>
          <p:cNvGraphicFramePr>
            <a:graphicFrameLocks noChangeAspect="1"/>
          </p:cNvGraphicFramePr>
          <p:nvPr/>
        </p:nvGraphicFramePr>
        <p:xfrm>
          <a:off x="1663700" y="5524500"/>
          <a:ext cx="13716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9" imgW="36880800" imgH="10363200" progId="Equation.DSMT4">
                  <p:embed/>
                </p:oleObj>
              </mc:Choice>
              <mc:Fallback>
                <p:oleObj name="Equation" r:id="rId9" imgW="36880800" imgH="10363200" progId="Equation.DSMT4">
                  <p:embed/>
                  <p:pic>
                    <p:nvPicPr>
                      <p:cNvPr id="0" name="图片 4099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63700" y="5524500"/>
                        <a:ext cx="1371600" cy="3857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52" name="Object 8"/>
          <p:cNvGraphicFramePr>
            <a:graphicFrameLocks noChangeAspect="1"/>
          </p:cNvGraphicFramePr>
          <p:nvPr/>
        </p:nvGraphicFramePr>
        <p:xfrm>
          <a:off x="1676400" y="6032500"/>
          <a:ext cx="13716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1" imgW="36880800" imgH="10363200" progId="Equation.DSMT4">
                  <p:embed/>
                </p:oleObj>
              </mc:Choice>
              <mc:Fallback>
                <p:oleObj name="Equation" r:id="rId11" imgW="36880800" imgH="10363200" progId="Equation.DSMT4">
                  <p:embed/>
                  <p:pic>
                    <p:nvPicPr>
                      <p:cNvPr id="0" name="图片 4100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76400" y="6032500"/>
                        <a:ext cx="1371600" cy="3857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54" name="Object 10"/>
          <p:cNvGraphicFramePr>
            <a:graphicFrameLocks noChangeAspect="1"/>
          </p:cNvGraphicFramePr>
          <p:nvPr/>
        </p:nvGraphicFramePr>
        <p:xfrm>
          <a:off x="5981700" y="2095500"/>
          <a:ext cx="52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13" imgW="12496800" imgH="9448800" progId="Equation.DSMT4">
                  <p:embed/>
                </p:oleObj>
              </mc:Choice>
              <mc:Fallback>
                <p:oleObj name="Equation" r:id="rId13" imgW="12496800" imgH="9448800" progId="Equation.DSMT4">
                  <p:embed/>
                  <p:pic>
                    <p:nvPicPr>
                      <p:cNvPr id="0" name="图片 4101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81700" y="2095500"/>
                        <a:ext cx="520700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This completes the circle in the previous figure.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Next,                 because       works for </a:t>
            </a:r>
            <a:r>
              <a:rPr lang="en-US" altLang="en-US" sz="2800" i="1" dirty="0"/>
              <a:t>D</a:t>
            </a:r>
            <a:r>
              <a:rPr lang="en-US" alt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Also,                  and               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So (k) and (g) are linked to the circle.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Further, (g), (h), and (</a:t>
            </a:r>
            <a:r>
              <a:rPr lang="en-US" altLang="en-US" sz="2800" dirty="0" err="1"/>
              <a:t>i</a:t>
            </a:r>
            <a:r>
              <a:rPr lang="en-US" altLang="en-US" sz="2800" dirty="0"/>
              <a:t>) are equivalent for any matrix.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Thus, (h) and (</a:t>
            </a:r>
            <a:r>
              <a:rPr lang="en-US" altLang="en-US" sz="2800" dirty="0" err="1"/>
              <a:t>i</a:t>
            </a:r>
            <a:r>
              <a:rPr lang="en-US" altLang="en-US" sz="2800" dirty="0"/>
              <a:t>) are linked through (g) to the circle.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(d) is linked to the circle, so are (e) and (f), because (d), (e), and (f) are all equivalent for </a:t>
            </a:r>
            <a:r>
              <a:rPr lang="en-US" altLang="en-US" sz="2800" i="1" dirty="0"/>
              <a:t>any</a:t>
            </a:r>
            <a:r>
              <a:rPr lang="en-US" altLang="en-US" sz="2800" dirty="0"/>
              <a:t> matrix </a:t>
            </a:r>
            <a:r>
              <a:rPr lang="en-US" altLang="en-US" sz="2800" i="1" dirty="0"/>
              <a:t>A</a:t>
            </a:r>
            <a:r>
              <a:rPr lang="en-US" alt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Finally,                and                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This completes the proof.          </a:t>
            </a:r>
          </a:p>
        </p:txBody>
      </p:sp>
      <p:graphicFrame>
        <p:nvGraphicFramePr>
          <p:cNvPr id="698372" name="Object 4"/>
          <p:cNvGraphicFramePr>
            <a:graphicFrameLocks noChangeAspect="1"/>
          </p:cNvGraphicFramePr>
          <p:nvPr/>
        </p:nvGraphicFramePr>
        <p:xfrm>
          <a:off x="1676400" y="1905000"/>
          <a:ext cx="1447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37795200" imgH="10363200" progId="Equation.DSMT4">
                  <p:embed/>
                </p:oleObj>
              </mc:Choice>
              <mc:Fallback>
                <p:oleObj name="Equation" r:id="rId3" imgW="37795200" imgH="10363200" progId="Equation.DSMT4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905000"/>
                        <a:ext cx="1447800" cy="3968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3" name="Object 5"/>
          <p:cNvGraphicFramePr>
            <a:graphicFrameLocks noChangeAspect="1"/>
          </p:cNvGraphicFramePr>
          <p:nvPr/>
        </p:nvGraphicFramePr>
        <p:xfrm>
          <a:off x="1676400" y="2374900"/>
          <a:ext cx="1447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38100000" imgH="10363200" progId="Equation.DSMT4">
                  <p:embed/>
                </p:oleObj>
              </mc:Choice>
              <mc:Fallback>
                <p:oleObj name="Equation" r:id="rId5" imgW="38100000" imgH="10363200" progId="Equation.DSMT4">
                  <p:embed/>
                  <p:pic>
                    <p:nvPicPr>
                      <p:cNvPr id="0" name="图片 5121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374900"/>
                        <a:ext cx="1447800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4" name="Object 6"/>
          <p:cNvGraphicFramePr>
            <a:graphicFrameLocks noChangeAspect="1"/>
          </p:cNvGraphicFramePr>
          <p:nvPr/>
        </p:nvGraphicFramePr>
        <p:xfrm>
          <a:off x="3848100" y="2387600"/>
          <a:ext cx="1371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7" imgW="37490400" imgH="10363200" progId="Equation.DSMT4">
                  <p:embed/>
                </p:oleObj>
              </mc:Choice>
              <mc:Fallback>
                <p:oleObj name="Equation" r:id="rId7" imgW="37490400" imgH="10363200" progId="Equation.DSMT4">
                  <p:embed/>
                  <p:pic>
                    <p:nvPicPr>
                      <p:cNvPr id="0" name="图片 5122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48100" y="2387600"/>
                        <a:ext cx="1371600" cy="3794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5" name="Object 7"/>
          <p:cNvGraphicFramePr>
            <a:graphicFrameLocks noChangeAspect="1"/>
          </p:cNvGraphicFramePr>
          <p:nvPr/>
        </p:nvGraphicFramePr>
        <p:xfrm>
          <a:off x="2006600" y="5499100"/>
          <a:ext cx="12954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9" imgW="35052000" imgH="10363200" progId="Equation.DSMT4">
                  <p:embed/>
                </p:oleObj>
              </mc:Choice>
              <mc:Fallback>
                <p:oleObj name="Equation" r:id="rId9" imgW="35052000" imgH="10363200" progId="Equation.DSMT4">
                  <p:embed/>
                  <p:pic>
                    <p:nvPicPr>
                      <p:cNvPr id="0" name="图片 5123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06600" y="5499100"/>
                        <a:ext cx="1295400" cy="384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6" name="Object 8"/>
          <p:cNvGraphicFramePr>
            <a:graphicFrameLocks noChangeAspect="1"/>
          </p:cNvGraphicFramePr>
          <p:nvPr/>
        </p:nvGraphicFramePr>
        <p:xfrm>
          <a:off x="4025900" y="5499100"/>
          <a:ext cx="12954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1" imgW="35052000" imgH="10363200" progId="Equation.DSMT4">
                  <p:embed/>
                </p:oleObj>
              </mc:Choice>
              <mc:Fallback>
                <p:oleObj name="Equation" r:id="rId11" imgW="35052000" imgH="10363200" progId="Equation.DSMT4">
                  <p:embed/>
                  <p:pic>
                    <p:nvPicPr>
                      <p:cNvPr id="0" name="图片 5124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25900" y="5499100"/>
                        <a:ext cx="1295400" cy="3825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8" name="Object 10"/>
          <p:cNvGraphicFramePr>
            <a:graphicFrameLocks noChangeAspect="1"/>
          </p:cNvGraphicFramePr>
          <p:nvPr/>
        </p:nvGraphicFramePr>
        <p:xfrm>
          <a:off x="4356100" y="1828800"/>
          <a:ext cx="52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3" imgW="12496800" imgH="9448800" progId="Equation.DSMT4">
                  <p:embed/>
                </p:oleObj>
              </mc:Choice>
              <mc:Fallback>
                <p:oleObj name="Equation" r:id="rId13" imgW="12496800" imgH="9448800" progId="Equation.DSMT4">
                  <p:embed/>
                  <p:pic>
                    <p:nvPicPr>
                      <p:cNvPr id="0" name="图片 5125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56100" y="1828800"/>
                        <a:ext cx="520700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93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43000"/>
                <a:ext cx="8229600" cy="54102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Theorem 8 could also be written as “The equation   </a:t>
                </a:r>
              </a:p>
              <a:p>
                <a:pPr eaLnBrk="1" hangingPunct="1">
                  <a:buNone/>
                </a:pPr>
                <a:r>
                  <a:rPr lang="en-US" altLang="en-US" sz="2800" dirty="0"/>
                  <a:t>	              has a </a:t>
                </a:r>
                <a:r>
                  <a:rPr lang="en-US" altLang="en-US" sz="2800" i="1" dirty="0"/>
                  <a:t>unique</a:t>
                </a:r>
                <a:r>
                  <a:rPr lang="en-US" altLang="en-US" sz="2800" dirty="0"/>
                  <a:t> solution for each </a:t>
                </a:r>
                <a:r>
                  <a:rPr lang="en-US" altLang="en-US" sz="2800" b="1" dirty="0"/>
                  <a:t>b</a:t>
                </a:r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en-US" sz="2800" dirty="0"/>
                  <a:t>.”</a:t>
                </a:r>
              </a:p>
              <a:p>
                <a:pPr eaLnBrk="1" hangingPunct="1"/>
                <a:r>
                  <a:rPr lang="en-US" altLang="en-US" sz="2800" dirty="0"/>
                  <a:t>This statement implies (b) and hence implies that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is invertible.</a:t>
                </a:r>
              </a:p>
              <a:p>
                <a:pPr eaLnBrk="1" hangingPunct="1"/>
                <a:r>
                  <a:rPr lang="en-US" altLang="en-US" sz="2800" dirty="0"/>
                  <a:t>The following fact follows from Theorem 8.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800" dirty="0"/>
                  <a:t>	Let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and </a:t>
                </a:r>
                <a:r>
                  <a:rPr lang="en-US" altLang="en-US" sz="2800" i="1" dirty="0"/>
                  <a:t>B</a:t>
                </a:r>
                <a:r>
                  <a:rPr lang="en-US" altLang="en-US" sz="2800" dirty="0"/>
                  <a:t> be square matrices. If              , then </a:t>
                </a:r>
                <a:r>
                  <a:rPr lang="en-US" altLang="en-US" sz="2800" i="1" dirty="0"/>
                  <a:t>A</a:t>
                </a:r>
                <a:r>
                  <a:rPr lang="en-US" altLang="en-US" sz="2800" dirty="0"/>
                  <a:t> and </a:t>
                </a:r>
                <a:r>
                  <a:rPr lang="en-US" altLang="en-US" sz="2800" i="1" dirty="0"/>
                  <a:t>B</a:t>
                </a:r>
                <a:r>
                  <a:rPr lang="en-US" altLang="en-US" sz="2800" dirty="0"/>
                  <a:t> are both invertible, with               and              .</a:t>
                </a:r>
              </a:p>
              <a:p>
                <a:pPr eaLnBrk="1" hangingPunct="1"/>
                <a:r>
                  <a:rPr lang="en-US" altLang="en-US" sz="2800" dirty="0"/>
                  <a:t>The Invertible Matrix Theorem divides the set of all 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800" dirty="0"/>
                  <a:t>	           matrices into two disjoint classes: the invertible (nonsingular) matrices, and the noninvertible (singular) matrices.</a:t>
                </a:r>
              </a:p>
            </p:txBody>
          </p:sp>
        </mc:Choice>
        <mc:Fallback xmlns="">
          <p:sp>
            <p:nvSpPr>
              <p:cNvPr id="6993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43000"/>
                <a:ext cx="8229600" cy="5410200"/>
              </a:xfrm>
              <a:blipFill rotWithShape="0">
                <a:blip r:embed="rId3"/>
                <a:stretch>
                  <a:fillRect l="-1259" t="-1240" r="-1556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graphicFrame>
        <p:nvGraphicFramePr>
          <p:cNvPr id="699396" name="Object 4"/>
          <p:cNvGraphicFramePr>
            <a:graphicFrameLocks noChangeAspect="1"/>
          </p:cNvGraphicFramePr>
          <p:nvPr/>
        </p:nvGraphicFramePr>
        <p:xfrm>
          <a:off x="889000" y="1727200"/>
          <a:ext cx="1143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4" imgW="27432000" imgH="8534400" progId="Equation.DSMT4">
                  <p:embed/>
                </p:oleObj>
              </mc:Choice>
              <mc:Fallback>
                <p:oleObj name="Equation" r:id="rId4" imgW="27432000" imgH="8534400" progId="Equation.DSMT4">
                  <p:embed/>
                  <p:pic>
                    <p:nvPicPr>
                      <p:cNvPr id="0" name="图片 614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9000" y="1727200"/>
                        <a:ext cx="1143000" cy="355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8" name="Object 6"/>
          <p:cNvGraphicFramePr>
            <a:graphicFrameLocks noChangeAspect="1"/>
          </p:cNvGraphicFramePr>
          <p:nvPr/>
        </p:nvGraphicFramePr>
        <p:xfrm>
          <a:off x="5803900" y="3695700"/>
          <a:ext cx="1168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6" imgW="28041600" imgH="7924800" progId="Equation.DSMT4">
                  <p:embed/>
                </p:oleObj>
              </mc:Choice>
              <mc:Fallback>
                <p:oleObj name="Equation" r:id="rId6" imgW="28041600" imgH="7924800" progId="Equation.DSMT4">
                  <p:embed/>
                  <p:pic>
                    <p:nvPicPr>
                      <p:cNvPr id="0" name="图片 6145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03900" y="3695700"/>
                        <a:ext cx="1168400" cy="330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9" name="Object 7"/>
          <p:cNvGraphicFramePr>
            <a:graphicFrameLocks noChangeAspect="1"/>
          </p:cNvGraphicFramePr>
          <p:nvPr/>
        </p:nvGraphicFramePr>
        <p:xfrm>
          <a:off x="5321300" y="4064000"/>
          <a:ext cx="1193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8" imgW="28651200" imgH="9448800" progId="Equation.DSMT4">
                  <p:embed/>
                </p:oleObj>
              </mc:Choice>
              <mc:Fallback>
                <p:oleObj name="Equation" r:id="rId8" imgW="28651200" imgH="9448800" progId="Equation.DSMT4">
                  <p:embed/>
                  <p:pic>
                    <p:nvPicPr>
                      <p:cNvPr id="0" name="图片 6146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21300" y="4064000"/>
                        <a:ext cx="1193800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0" name="Object 8"/>
          <p:cNvGraphicFramePr>
            <a:graphicFrameLocks noChangeAspect="1"/>
          </p:cNvGraphicFramePr>
          <p:nvPr/>
        </p:nvGraphicFramePr>
        <p:xfrm>
          <a:off x="7137400" y="4064000"/>
          <a:ext cx="1193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0" imgW="28651200" imgH="9448800" progId="Equation.DSMT4">
                  <p:embed/>
                </p:oleObj>
              </mc:Choice>
              <mc:Fallback>
                <p:oleObj name="Equation" r:id="rId10" imgW="28651200" imgH="9448800" progId="Equation.DSMT4">
                  <p:embed/>
                  <p:pic>
                    <p:nvPicPr>
                      <p:cNvPr id="0" name="图片 6147"/>
                      <p:cNvPicPr>
                        <a:picLocks noChangeAspect="1"/>
                      </p:cNvPicPr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37400" y="4064000"/>
                        <a:ext cx="1193800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1" name="Object 9"/>
          <p:cNvGraphicFramePr>
            <a:graphicFrameLocks noChangeAspect="1"/>
          </p:cNvGraphicFramePr>
          <p:nvPr/>
        </p:nvGraphicFramePr>
        <p:xfrm>
          <a:off x="914400" y="524510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2" imgW="18592800" imgH="6096000" progId="Equation.DSMT4">
                  <p:embed/>
                </p:oleObj>
              </mc:Choice>
              <mc:Fallback>
                <p:oleObj name="Equation" r:id="rId12" imgW="18592800" imgH="6096000" progId="Equation.DSMT4">
                  <p:embed/>
                  <p:pic>
                    <p:nvPicPr>
                      <p:cNvPr id="0" name="图片 6148"/>
                      <p:cNvPicPr>
                        <a:picLocks noChangeAspect="1"/>
                      </p:cNvPicPr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14400" y="524510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Each statement in the theorem describes a property of every           invertible matrix.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i="1" dirty="0"/>
              <a:t>negation</a:t>
            </a:r>
            <a:r>
              <a:rPr lang="en-US" altLang="en-US" sz="2800" dirty="0"/>
              <a:t> of a statement in the theorem describes a property of every          singular matrix.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For instance, an           singular matrix is </a:t>
            </a:r>
            <a:r>
              <a:rPr lang="en-US" altLang="en-US" sz="2800" i="1" dirty="0"/>
              <a:t>not</a:t>
            </a:r>
            <a:r>
              <a:rPr lang="en-US" altLang="en-US" sz="2800" dirty="0"/>
              <a:t> row equivalent to </a:t>
            </a:r>
            <a:r>
              <a:rPr lang="en-US" altLang="en-US" sz="2800" i="1" dirty="0"/>
              <a:t>I</a:t>
            </a:r>
            <a:r>
              <a:rPr lang="en-US" altLang="en-US" sz="2800" i="1" baseline="-25000" dirty="0"/>
              <a:t>n</a:t>
            </a:r>
            <a:r>
              <a:rPr lang="en-US" altLang="en-US" sz="2800" dirty="0"/>
              <a:t>, does </a:t>
            </a:r>
            <a:r>
              <a:rPr lang="en-US" altLang="en-US" sz="2800" i="1" dirty="0"/>
              <a:t>not</a:t>
            </a:r>
            <a:r>
              <a:rPr lang="en-US" altLang="en-US" sz="2800" dirty="0"/>
              <a:t> have </a:t>
            </a:r>
            <a:r>
              <a:rPr lang="en-US" altLang="en-US" sz="2800" i="1" dirty="0"/>
              <a:t>n</a:t>
            </a:r>
            <a:r>
              <a:rPr lang="en-US" altLang="en-US" sz="2800" dirty="0"/>
              <a:t> pivot position, and has linearly </a:t>
            </a:r>
            <a:r>
              <a:rPr lang="en-US" altLang="en-US" sz="2800" i="1" dirty="0"/>
              <a:t>dependent</a:t>
            </a:r>
            <a:r>
              <a:rPr lang="en-US" altLang="en-US" sz="2800" dirty="0"/>
              <a:t> columns. </a:t>
            </a:r>
          </a:p>
        </p:txBody>
      </p:sp>
      <p:graphicFrame>
        <p:nvGraphicFramePr>
          <p:cNvPr id="700420" name="Object 4"/>
          <p:cNvGraphicFramePr>
            <a:graphicFrameLocks noChangeAspect="1"/>
          </p:cNvGraphicFramePr>
          <p:nvPr/>
        </p:nvGraphicFramePr>
        <p:xfrm>
          <a:off x="1752600" y="196850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8592800" imgH="6096000" progId="Equation.DSMT4">
                  <p:embed/>
                </p:oleObj>
              </mc:Choice>
              <mc:Fallback>
                <p:oleObj name="Equation" r:id="rId3" imgW="18592800" imgH="6096000" progId="Equation.DSMT4">
                  <p:embed/>
                  <p:pic>
                    <p:nvPicPr>
                      <p:cNvPr id="0" name="图片 7168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96850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0421" name="Object 5"/>
          <p:cNvGraphicFramePr>
            <a:graphicFrameLocks noChangeAspect="1"/>
          </p:cNvGraphicFramePr>
          <p:nvPr/>
        </p:nvGraphicFramePr>
        <p:xfrm>
          <a:off x="3657600" y="341630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8592800" imgH="6096000" progId="Equation.DSMT4">
                  <p:embed/>
                </p:oleObj>
              </mc:Choice>
              <mc:Fallback>
                <p:oleObj name="Equation" r:id="rId5" imgW="18592800" imgH="6096000" progId="Equation.DSMT4">
                  <p:embed/>
                  <p:pic>
                    <p:nvPicPr>
                      <p:cNvPr id="0" name="图片 716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341630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0422" name="Object 6"/>
          <p:cNvGraphicFramePr>
            <a:graphicFrameLocks noChangeAspect="1"/>
          </p:cNvGraphicFramePr>
          <p:nvPr/>
        </p:nvGraphicFramePr>
        <p:xfrm>
          <a:off x="3263900" y="4445000"/>
          <a:ext cx="774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7" imgW="18592800" imgH="6096000" progId="Equation.DSMT4">
                  <p:embed/>
                </p:oleObj>
              </mc:Choice>
              <mc:Fallback>
                <p:oleObj name="Equation" r:id="rId7" imgW="18592800" imgH="6096000" progId="Equation.DSMT4">
                  <p:embed/>
                  <p:pic>
                    <p:nvPicPr>
                      <p:cNvPr id="0" name="图片 717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4445000"/>
                        <a:ext cx="774700" cy="254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INVERTIBLE MATRIX THEOREM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Example 1:</a:t>
            </a:r>
            <a:r>
              <a:rPr lang="en-US" altLang="en-US" sz="2800" dirty="0"/>
              <a:t> Use the Invertible Matrix Theorem to decide if </a:t>
            </a:r>
            <a:r>
              <a:rPr lang="en-US" altLang="en-US" sz="2800" i="1" dirty="0"/>
              <a:t>A</a:t>
            </a:r>
            <a:r>
              <a:rPr lang="en-US" altLang="en-US" sz="2800" dirty="0"/>
              <a:t> is invertible: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b="1" dirty="0"/>
              <a:t>Solution:</a:t>
            </a:r>
            <a:r>
              <a:rPr lang="en-US" altLang="en-US" sz="2800" dirty="0"/>
              <a:t> </a:t>
            </a:r>
          </a:p>
        </p:txBody>
      </p:sp>
      <p:graphicFrame>
        <p:nvGraphicFramePr>
          <p:cNvPr id="701444" name="Object 4"/>
          <p:cNvGraphicFramePr>
            <a:graphicFrameLocks noChangeAspect="1"/>
          </p:cNvGraphicFramePr>
          <p:nvPr/>
        </p:nvGraphicFramePr>
        <p:xfrm>
          <a:off x="3124200" y="2209800"/>
          <a:ext cx="2895600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73761600" imgH="42672000" progId="Equation.DSMT4">
                  <p:embed/>
                </p:oleObj>
              </mc:Choice>
              <mc:Fallback>
                <p:oleObj name="Equation" r:id="rId3" imgW="73761600" imgH="42672000" progId="Equation.DSMT4">
                  <p:embed/>
                  <p:pic>
                    <p:nvPicPr>
                      <p:cNvPr id="0" name="图片 819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209800"/>
                        <a:ext cx="2895600" cy="16748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5" name="Object 5"/>
          <p:cNvGraphicFramePr>
            <a:graphicFrameLocks noChangeAspect="1"/>
          </p:cNvGraphicFramePr>
          <p:nvPr/>
        </p:nvGraphicFramePr>
        <p:xfrm>
          <a:off x="1905000" y="4419600"/>
          <a:ext cx="5105400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124968000" imgH="42672000" progId="Equation.DSMT4">
                  <p:embed/>
                </p:oleObj>
              </mc:Choice>
              <mc:Fallback>
                <p:oleObj name="Equation" r:id="rId5" imgW="124968000" imgH="42672000" progId="Equation.DSMT4">
                  <p:embed/>
                  <p:pic>
                    <p:nvPicPr>
                      <p:cNvPr id="0" name="图片 819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4419600"/>
                        <a:ext cx="5105400" cy="17446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9800" y="5061098"/>
            <a:ext cx="304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~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5058589"/>
            <a:ext cx="304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~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3" grpId="0" uiExpand="1" build="p"/>
      <p:bldP spid="2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shelf Symbol 2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shelf Symbol 2" pitchFamily="2" charset="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808</Words>
  <Application>Microsoft Office PowerPoint</Application>
  <PresentationFormat>全屏显示(4:3)</PresentationFormat>
  <Paragraphs>90</Paragraphs>
  <Slides>13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Bookshelf Symbol 2</vt:lpstr>
      <vt:lpstr>Arial</vt:lpstr>
      <vt:lpstr>Arial Narrow</vt:lpstr>
      <vt:lpstr>Cambria Math</vt:lpstr>
      <vt:lpstr>Symbol</vt:lpstr>
      <vt:lpstr>Times New Roman</vt:lpstr>
      <vt:lpstr>Wingdings</vt:lpstr>
      <vt:lpstr>Blends</vt:lpstr>
      <vt:lpstr>Equation</vt:lpstr>
      <vt:lpstr>Matrix Algebra</vt:lpstr>
      <vt:lpstr>THE INVERTIBLE MATRIX THEOREM</vt:lpstr>
      <vt:lpstr>THE INVERTIBLE MATRIX THEOREM</vt:lpstr>
      <vt:lpstr>THE INVERTIBLE MATRIX THEOREM</vt:lpstr>
      <vt:lpstr>THE INVERTIBLE MATRIX THEOREM</vt:lpstr>
      <vt:lpstr>THE INVERTIBLE MATRIX THEOREM</vt:lpstr>
      <vt:lpstr>THE INVERTIBLE MATRIX THEOREM</vt:lpstr>
      <vt:lpstr>THE INVERTIBLE MATRIX THEOREM</vt:lpstr>
      <vt:lpstr>THE INVERTIBLE MATRIX THEOREM</vt:lpstr>
      <vt:lpstr>THE INVERTIBLE MATRIX THEOREM</vt:lpstr>
      <vt:lpstr>INVERTIBLE LINEAR TRANSFORMATIONS</vt:lpstr>
      <vt:lpstr>INVERTIBLE LINEAR TRANSFORMATIONS</vt:lpstr>
      <vt:lpstr>INVERTIBLE LINEAR TRANSFORMATIONS</vt:lpstr>
    </vt:vector>
  </TitlesOfParts>
  <Company>© 2012 Pearson Education, Inc. All rights reserved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Linear Algebra and Its Applications</dc:subject>
  <dc:creator>David C. Lay</dc:creator>
  <cp:lastModifiedBy>雪 wuli</cp:lastModifiedBy>
  <cp:revision>1061</cp:revision>
  <dcterms:created xsi:type="dcterms:W3CDTF">2005-10-22T18:34:00Z</dcterms:created>
  <dcterms:modified xsi:type="dcterms:W3CDTF">2019-04-23T16:49:34Z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