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  <p:sldMasterId id="2147483676" r:id="rId3"/>
  </p:sldMasterIdLst>
  <p:notesMasterIdLst>
    <p:notesMasterId r:id="rId24"/>
  </p:notesMasterIdLst>
  <p:sldIdLst>
    <p:sldId id="424" r:id="rId4"/>
    <p:sldId id="257" r:id="rId5"/>
    <p:sldId id="442" r:id="rId6"/>
    <p:sldId id="362" r:id="rId7"/>
    <p:sldId id="425" r:id="rId8"/>
    <p:sldId id="426" r:id="rId9"/>
    <p:sldId id="427" r:id="rId10"/>
    <p:sldId id="428" r:id="rId11"/>
    <p:sldId id="429" r:id="rId12"/>
    <p:sldId id="430" r:id="rId13"/>
    <p:sldId id="431" r:id="rId14"/>
    <p:sldId id="432" r:id="rId15"/>
    <p:sldId id="433" r:id="rId16"/>
    <p:sldId id="434" r:id="rId17"/>
    <p:sldId id="435" r:id="rId18"/>
    <p:sldId id="436" r:id="rId19"/>
    <p:sldId id="437" r:id="rId20"/>
    <p:sldId id="438" r:id="rId21"/>
    <p:sldId id="439" r:id="rId22"/>
    <p:sldId id="440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shelf Symbol 2" pitchFamily="2" charset="2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6">
          <p15:clr>
            <a:srgbClr val="A4A3A4"/>
          </p15:clr>
        </p15:guide>
        <p15:guide id="2" orient="horz" pos="3888">
          <p15:clr>
            <a:srgbClr val="A4A3A4"/>
          </p15:clr>
        </p15:guide>
        <p15:guide id="3" pos="288">
          <p15:clr>
            <a:srgbClr val="A4A3A4"/>
          </p15:clr>
        </p15:guide>
        <p15:guide id="4" pos="54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7C97"/>
    <a:srgbClr val="D7791B"/>
    <a:srgbClr val="4C7816"/>
    <a:srgbClr val="528218"/>
    <a:srgbClr val="B6CEAA"/>
    <a:srgbClr val="ADC8A0"/>
    <a:srgbClr val="CD8019"/>
    <a:srgbClr val="CC73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1" autoAdjust="0"/>
    <p:restoredTop sz="98720" autoAdjust="0"/>
  </p:normalViewPr>
  <p:slideViewPr>
    <p:cSldViewPr snapToGrid="0">
      <p:cViewPr varScale="1">
        <p:scale>
          <a:sx n="86" d="100"/>
          <a:sy n="86" d="100"/>
        </p:scale>
        <p:origin x="1382" y="62"/>
      </p:cViewPr>
      <p:guideLst>
        <p:guide orient="horz" pos="1296"/>
        <p:guide orient="horz" pos="3888"/>
        <p:guide pos="28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25CD2F8-1715-46D8-856C-C4020230C3A0}" type="slidenum">
              <a:rPr lang="en-US" altLang="en-US"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fld id="{17C9317C-5A9F-434D-A9BB-451CA2BFD8A1}" type="slidenum">
              <a:rPr lang="en-US" altLang="en-US" sz="1200" smtClean="0">
                <a:latin typeface="Arial" panose="020B0604020202020204" pitchFamily="34" charset="0"/>
              </a:rPr>
              <a:t>1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fld id="{B3D03D32-1C03-45CB-AE66-C61BB69601C2}" type="slidenum">
              <a:rPr lang="en-US" altLang="en-US" sz="1200" smtClean="0">
                <a:latin typeface="Arial" panose="020B0604020202020204" pitchFamily="34" charset="0"/>
              </a:rPr>
              <a:t>11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fld id="{B3D03D32-1C03-45CB-AE66-C61BB69601C2}" type="slidenum">
              <a:rPr lang="en-US" altLang="en-US" sz="1200" smtClean="0">
                <a:latin typeface="Arial" panose="020B0604020202020204" pitchFamily="34" charset="0"/>
              </a:rPr>
              <a:t>12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fld id="{B3D03D32-1C03-45CB-AE66-C61BB69601C2}" type="slidenum">
              <a:rPr lang="en-US" altLang="en-US" sz="1200" smtClean="0">
                <a:latin typeface="Arial" panose="020B0604020202020204" pitchFamily="34" charset="0"/>
              </a:rPr>
              <a:t>13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fld id="{B3D03D32-1C03-45CB-AE66-C61BB69601C2}" type="slidenum">
              <a:rPr lang="en-US" altLang="en-US" sz="1200" smtClean="0">
                <a:latin typeface="Arial" panose="020B0604020202020204" pitchFamily="34" charset="0"/>
              </a:rPr>
              <a:t>14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fld id="{B3D03D32-1C03-45CB-AE66-C61BB69601C2}" type="slidenum">
              <a:rPr lang="en-US" altLang="en-US" sz="1200" smtClean="0">
                <a:latin typeface="Arial" panose="020B0604020202020204" pitchFamily="34" charset="0"/>
              </a:rPr>
              <a:t>15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fld id="{B3D03D32-1C03-45CB-AE66-C61BB69601C2}" type="slidenum">
              <a:rPr lang="en-US" altLang="en-US" sz="1200" smtClean="0">
                <a:latin typeface="Arial" panose="020B0604020202020204" pitchFamily="34" charset="0"/>
              </a:rPr>
              <a:t>16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fld id="{B3D03D32-1C03-45CB-AE66-C61BB69601C2}" type="slidenum">
              <a:rPr lang="en-US" altLang="en-US" sz="1200" smtClean="0">
                <a:latin typeface="Arial" panose="020B0604020202020204" pitchFamily="34" charset="0"/>
              </a:rPr>
              <a:t>17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fld id="{B3D03D32-1C03-45CB-AE66-C61BB69601C2}" type="slidenum">
              <a:rPr lang="en-US" altLang="en-US" sz="1200" smtClean="0">
                <a:latin typeface="Arial" panose="020B0604020202020204" pitchFamily="34" charset="0"/>
              </a:rPr>
              <a:t>18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fld id="{B3D03D32-1C03-45CB-AE66-C61BB69601C2}" type="slidenum">
              <a:rPr lang="en-US" altLang="en-US" sz="1200" smtClean="0">
                <a:latin typeface="Arial" panose="020B0604020202020204" pitchFamily="34" charset="0"/>
              </a:rPr>
              <a:t>19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fld id="{B3D03D32-1C03-45CB-AE66-C61BB69601C2}" type="slidenum">
              <a:rPr lang="en-US" altLang="en-US" sz="1200" smtClean="0">
                <a:latin typeface="Arial" panose="020B0604020202020204" pitchFamily="34" charset="0"/>
              </a:rPr>
              <a:t>20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C20A67-9360-415D-8A66-BED502C0989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fld id="{B3D03D32-1C03-45CB-AE66-C61BB69601C2}" type="slidenum">
              <a:rPr lang="en-US" altLang="en-US" sz="1200" smtClean="0">
                <a:latin typeface="Arial" panose="020B0604020202020204" pitchFamily="34" charset="0"/>
              </a:rPr>
              <a:t>4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fld id="{B3D03D32-1C03-45CB-AE66-C61BB69601C2}" type="slidenum">
              <a:rPr lang="en-US" altLang="en-US" sz="1200" smtClean="0">
                <a:latin typeface="Arial" panose="020B0604020202020204" pitchFamily="34" charset="0"/>
              </a:rPr>
              <a:t>5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fld id="{B3D03D32-1C03-45CB-AE66-C61BB69601C2}" type="slidenum">
              <a:rPr lang="en-US" altLang="en-US" sz="1200" smtClean="0">
                <a:latin typeface="Arial" panose="020B0604020202020204" pitchFamily="34" charset="0"/>
              </a:rPr>
              <a:t>6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fld id="{B3D03D32-1C03-45CB-AE66-C61BB69601C2}" type="slidenum">
              <a:rPr lang="en-US" altLang="en-US" sz="1200" smtClean="0">
                <a:latin typeface="Arial" panose="020B0604020202020204" pitchFamily="34" charset="0"/>
              </a:rPr>
              <a:t>7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fld id="{B3D03D32-1C03-45CB-AE66-C61BB69601C2}" type="slidenum">
              <a:rPr lang="en-US" altLang="en-US" sz="1200" smtClean="0">
                <a:latin typeface="Arial" panose="020B0604020202020204" pitchFamily="34" charset="0"/>
              </a:rPr>
              <a:t>8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fld id="{B3D03D32-1C03-45CB-AE66-C61BB69601C2}" type="slidenum">
              <a:rPr lang="en-US" altLang="en-US" sz="1200" smtClean="0">
                <a:latin typeface="Arial" panose="020B0604020202020204" pitchFamily="34" charset="0"/>
              </a:rPr>
              <a:t>9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fld id="{B3D03D32-1C03-45CB-AE66-C61BB69601C2}" type="slidenum">
              <a:rPr lang="en-US" altLang="en-US" sz="1200" smtClean="0">
                <a:latin typeface="Arial" panose="020B0604020202020204" pitchFamily="34" charset="0"/>
              </a:rPr>
              <a:t>10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pearson_ppt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2850"/>
            <a:ext cx="12954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12"/>
          <p:cNvSpPr>
            <a:spLocks noChangeShapeType="1"/>
          </p:cNvSpPr>
          <p:nvPr userDrawn="1"/>
        </p:nvSpPr>
        <p:spPr bwMode="auto">
          <a:xfrm>
            <a:off x="0" y="2667000"/>
            <a:ext cx="4953000" cy="0"/>
          </a:xfrm>
          <a:prstGeom prst="line">
            <a:avLst/>
          </a:prstGeom>
          <a:noFill/>
          <a:ln w="12700">
            <a:solidFill>
              <a:srgbClr val="077C97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Text Box 14" descr="Pink tissue paper"/>
          <p:cNvSpPr txBox="1">
            <a:spLocks noChangeArrowheads="1"/>
          </p:cNvSpPr>
          <p:nvPr userDrawn="1"/>
        </p:nvSpPr>
        <p:spPr bwMode="auto">
          <a:xfrm>
            <a:off x="533400" y="304800"/>
            <a:ext cx="5334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altLang="en-US" sz="4200" b="1" dirty="0">
                <a:solidFill>
                  <a:srgbClr val="4C7816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7" name="Text Box 15" descr="Pink tissue paper"/>
          <p:cNvSpPr txBox="1">
            <a:spLocks noChangeArrowheads="1"/>
          </p:cNvSpPr>
          <p:nvPr userDrawn="1"/>
        </p:nvSpPr>
        <p:spPr bwMode="auto">
          <a:xfrm>
            <a:off x="304800" y="2057400"/>
            <a:ext cx="83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en-US" altLang="en-US" sz="3200" b="1" dirty="0">
                <a:solidFill>
                  <a:srgbClr val="CD8019"/>
                </a:solidFill>
                <a:latin typeface="Arial" panose="020B0604020202020204" pitchFamily="34" charset="0"/>
              </a:rPr>
              <a:t>1.9</a:t>
            </a:r>
          </a:p>
        </p:txBody>
      </p:sp>
      <p:sp>
        <p:nvSpPr>
          <p:cNvPr id="8" name="Line 21"/>
          <p:cNvSpPr>
            <a:spLocks noChangeShapeType="1"/>
          </p:cNvSpPr>
          <p:nvPr userDrawn="1"/>
        </p:nvSpPr>
        <p:spPr bwMode="auto">
          <a:xfrm rot="5400000" flipH="1">
            <a:off x="4572000" y="-4343400"/>
            <a:ext cx="0" cy="9144000"/>
          </a:xfrm>
          <a:prstGeom prst="line">
            <a:avLst/>
          </a:prstGeom>
          <a:noFill/>
          <a:ln w="63500">
            <a:solidFill>
              <a:srgbClr val="077C97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" name="Line 23"/>
          <p:cNvSpPr>
            <a:spLocks noChangeShapeType="1"/>
          </p:cNvSpPr>
          <p:nvPr userDrawn="1"/>
        </p:nvSpPr>
        <p:spPr bwMode="auto">
          <a:xfrm rot="5400000" flipH="1">
            <a:off x="762000" y="701675"/>
            <a:ext cx="0" cy="609600"/>
          </a:xfrm>
          <a:prstGeom prst="line">
            <a:avLst/>
          </a:prstGeom>
          <a:noFill/>
          <a:ln w="38100">
            <a:solidFill>
              <a:srgbClr val="B6CEAA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" name="Line 24"/>
          <p:cNvSpPr>
            <a:spLocks noChangeShapeType="1"/>
          </p:cNvSpPr>
          <p:nvPr userDrawn="1"/>
        </p:nvSpPr>
        <p:spPr bwMode="auto">
          <a:xfrm rot="16200000" flipH="1" flipV="1">
            <a:off x="-19050" y="495300"/>
            <a:ext cx="990600" cy="0"/>
          </a:xfrm>
          <a:prstGeom prst="line">
            <a:avLst/>
          </a:prstGeom>
          <a:noFill/>
          <a:ln w="38100">
            <a:solidFill>
              <a:srgbClr val="B6CEAA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" name="Freeform 31"/>
          <p:cNvSpPr/>
          <p:nvPr userDrawn="1"/>
        </p:nvSpPr>
        <p:spPr bwMode="auto">
          <a:xfrm>
            <a:off x="0" y="2057400"/>
            <a:ext cx="1143000" cy="609600"/>
          </a:xfrm>
          <a:custGeom>
            <a:avLst/>
            <a:gdLst>
              <a:gd name="T0" fmla="*/ 0 w 96"/>
              <a:gd name="T1" fmla="*/ 0 h 192"/>
              <a:gd name="T2" fmla="*/ 2147483646 w 96"/>
              <a:gd name="T3" fmla="*/ 0 h 192"/>
              <a:gd name="T4" fmla="*/ 2147483646 w 96"/>
              <a:gd name="T5" fmla="*/ 1935480000 h 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6" h="192">
                <a:moveTo>
                  <a:pt x="0" y="0"/>
                </a:moveTo>
                <a:lnTo>
                  <a:pt x="96" y="0"/>
                </a:lnTo>
                <a:lnTo>
                  <a:pt x="96" y="192"/>
                </a:lnTo>
              </a:path>
            </a:pathLst>
          </a:custGeom>
          <a:noFill/>
          <a:ln w="12700" cap="flat" cmpd="sng">
            <a:solidFill>
              <a:srgbClr val="077C97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5200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219200" y="609600"/>
            <a:ext cx="5943600" cy="1295400"/>
          </a:xfrm>
        </p:spPr>
        <p:txBody>
          <a:bodyPr anchor="t"/>
          <a:lstStyle>
            <a:lvl1pPr>
              <a:defRPr sz="3600"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605201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7200" y="2819400"/>
            <a:ext cx="4495800" cy="33528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>
                <a:solidFill>
                  <a:srgbClr val="077C97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81800" y="6307138"/>
            <a:ext cx="1905000" cy="4746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1.9- </a:t>
            </a:r>
            <a:fld id="{B500D69E-9D93-4174-B37E-8DD723B97D22}" type="slidenum">
              <a:rPr lang="en-US" altLang="en-US" dirty="0" smtClean="0"/>
              <a:t>‹#›</a:t>
            </a:fld>
            <a:endParaRPr lang="en-CA" alt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81800" y="6307138"/>
            <a:ext cx="1905000" cy="4746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1.9- </a:t>
            </a:r>
            <a:fld id="{B500D69E-9D93-4174-B37E-8DD723B97D22}" type="slidenum">
              <a:rPr lang="en-US" altLang="en-US" dirty="0" smtClean="0"/>
              <a:t>‹#›</a:t>
            </a:fld>
            <a:endParaRPr lang="en-CA" altLang="en-US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4038600" cy="2209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81800" y="6307138"/>
            <a:ext cx="1905000" cy="4746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1.9- </a:t>
            </a:r>
            <a:fld id="{B500D69E-9D93-4174-B37E-8DD723B97D22}" type="slidenum">
              <a:rPr lang="en-US" altLang="en-US" dirty="0" smtClean="0"/>
              <a:t>‹#›</a:t>
            </a:fld>
            <a:endParaRPr lang="en-CA" altLang="en-US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81800" y="6307138"/>
            <a:ext cx="1905000" cy="4746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1.9- </a:t>
            </a:r>
            <a:fld id="{B500D69E-9D93-4174-B37E-8DD723B97D22}" type="slidenum">
              <a:rPr lang="en-US" altLang="en-US" dirty="0" smtClean="0"/>
              <a:t>‹#›</a:t>
            </a:fld>
            <a:endParaRPr lang="en-CA" altLang="en-US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62400"/>
            <a:ext cx="8229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81800" y="6307138"/>
            <a:ext cx="1905000" cy="4746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1.9- </a:t>
            </a:r>
            <a:fld id="{B500D69E-9D93-4174-B37E-8DD723B97D22}" type="slidenum">
              <a:rPr lang="en-US" altLang="en-US" dirty="0" smtClean="0"/>
              <a:t>‹#›</a:t>
            </a:fld>
            <a:endParaRPr lang="en-CA" altLang="en-US" dirty="0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215" name="任意多边形 605214"/>
          <p:cNvSpPr/>
          <p:nvPr userDrawn="1"/>
        </p:nvSpPr>
        <p:spPr>
          <a:xfrm>
            <a:off x="0" y="2057400"/>
            <a:ext cx="1143000" cy="609600"/>
          </a:xfrm>
          <a:custGeom>
            <a:avLst/>
            <a:gdLst/>
            <a:ahLst/>
            <a:cxnLst/>
            <a:rect l="0" t="0" r="0" b="0"/>
            <a:pathLst>
              <a:path w="96" h="192">
                <a:moveTo>
                  <a:pt x="0" y="0"/>
                </a:moveTo>
                <a:lnTo>
                  <a:pt x="96" y="0"/>
                </a:lnTo>
                <a:lnTo>
                  <a:pt x="96" y="192"/>
                </a:lnTo>
              </a:path>
            </a:pathLst>
          </a:custGeom>
          <a:noFill/>
          <a:ln w="12700" cap="flat" cmpd="sng">
            <a:solidFill>
              <a:srgbClr val="077C97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605211" name="图片 605210" descr="0321385179_cover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70538" y="2057400"/>
            <a:ext cx="3116262" cy="411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05208" name="直接连接符 605207"/>
          <p:cNvSpPr/>
          <p:nvPr userDrawn="1"/>
        </p:nvSpPr>
        <p:spPr>
          <a:xfrm rot="-5400000" flipH="1" flipV="1">
            <a:off x="-19050" y="495300"/>
            <a:ext cx="990600" cy="0"/>
          </a:xfrm>
          <a:prstGeom prst="line">
            <a:avLst/>
          </a:prstGeom>
          <a:ln w="38100" cap="flat" cmpd="sng">
            <a:solidFill>
              <a:srgbClr val="B6CEA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05207" name="直接连接符 605206"/>
          <p:cNvSpPr/>
          <p:nvPr userDrawn="1"/>
        </p:nvSpPr>
        <p:spPr>
          <a:xfrm rot="5400000" flipH="1">
            <a:off x="762000" y="701675"/>
            <a:ext cx="0" cy="609600"/>
          </a:xfrm>
          <a:prstGeom prst="line">
            <a:avLst/>
          </a:prstGeom>
          <a:ln w="38100" cap="flat" cmpd="sng">
            <a:solidFill>
              <a:srgbClr val="B6CEA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05199" name="文本框 605198"/>
          <p:cNvSpPr txBox="1"/>
          <p:nvPr userDrawn="1"/>
        </p:nvSpPr>
        <p:spPr>
          <a:xfrm>
            <a:off x="304800" y="2057400"/>
            <a:ext cx="838200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algn="r">
              <a:spcBef>
                <a:spcPct val="50000"/>
              </a:spcBef>
            </a:pPr>
            <a:r>
              <a:rPr lang="en-US" altLang="zh-CN" sz="3200" b="1">
                <a:solidFill>
                  <a:srgbClr val="CD8019"/>
                </a:solidFill>
                <a:latin typeface="Arial" panose="020B0604020202020204" pitchFamily="34" charset="0"/>
              </a:rPr>
              <a:t>1.7</a:t>
            </a:r>
          </a:p>
        </p:txBody>
      </p:sp>
      <p:sp>
        <p:nvSpPr>
          <p:cNvPr id="4102" name="直接连接符 605204"/>
          <p:cNvSpPr/>
          <p:nvPr userDrawn="1"/>
        </p:nvSpPr>
        <p:spPr>
          <a:xfrm rot="5400000" flipH="1">
            <a:off x="4572000" y="-4343400"/>
            <a:ext cx="0" cy="9144000"/>
          </a:xfrm>
          <a:prstGeom prst="line">
            <a:avLst/>
          </a:prstGeom>
          <a:ln w="63500" cap="flat" cmpd="sng">
            <a:solidFill>
              <a:srgbClr val="077C97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05198" name="文本框 605197"/>
          <p:cNvSpPr txBox="1"/>
          <p:nvPr userDrawn="1"/>
        </p:nvSpPr>
        <p:spPr>
          <a:xfrm>
            <a:off x="533400" y="304800"/>
            <a:ext cx="533400" cy="7318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vl="0" algn="l">
              <a:spcBef>
                <a:spcPct val="50000"/>
              </a:spcBef>
            </a:pPr>
            <a:r>
              <a:rPr lang="en-US" altLang="zh-CN" sz="4200" b="1">
                <a:solidFill>
                  <a:srgbClr val="4C7816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605196" name="直接连接符 605195"/>
          <p:cNvSpPr/>
          <p:nvPr userDrawn="1"/>
        </p:nvSpPr>
        <p:spPr>
          <a:xfrm>
            <a:off x="0" y="2667000"/>
            <a:ext cx="4953000" cy="0"/>
          </a:xfrm>
          <a:prstGeom prst="line">
            <a:avLst/>
          </a:prstGeom>
          <a:ln w="12700" cap="flat" cmpd="sng">
            <a:solidFill>
              <a:srgbClr val="077C97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605195" name="图片 605194" descr="pearson_ppt_logo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" y="6292850"/>
            <a:ext cx="1295400" cy="488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05200" name="标题 605199"/>
          <p:cNvSpPr>
            <a:spLocks noGrp="1"/>
          </p:cNvSpPr>
          <p:nvPr>
            <p:ph type="ctrTitle" sz="quarter"/>
          </p:nvPr>
        </p:nvSpPr>
        <p:spPr>
          <a:xfrm>
            <a:off x="1219200" y="609600"/>
            <a:ext cx="5943600" cy="12954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lvl="0">
              <a:buClrTx/>
              <a:buSzTx/>
              <a:buFontTx/>
              <a:defRPr sz="3600">
                <a:latin typeface="Times New Roman" panose="02020603050405020304" pitchFamily="18" charset="0"/>
              </a:defRPr>
            </a:lvl1pPr>
          </a:lstStyle>
          <a:p>
            <a:pPr lvl="0" fontAlgn="base"/>
            <a:r>
              <a:rPr lang="en-US" altLang="zh-CN" strike="noStrike" noProof="1"/>
              <a:t>Click to edit Master title style</a:t>
            </a:r>
          </a:p>
        </p:txBody>
      </p:sp>
      <p:sp>
        <p:nvSpPr>
          <p:cNvPr id="605201" name="副标题 605200"/>
          <p:cNvSpPr>
            <a:spLocks noGrp="1"/>
          </p:cNvSpPr>
          <p:nvPr>
            <p:ph type="subTitle" sz="quarter" idx="1"/>
          </p:nvPr>
        </p:nvSpPr>
        <p:spPr>
          <a:xfrm>
            <a:off x="457200" y="2819400"/>
            <a:ext cx="4495800" cy="3352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>
              <a:buClr>
                <a:srgbClr val="077C97"/>
              </a:buClr>
              <a:buSzTx/>
              <a:buFont typeface="Wingdings" panose="05000000000000000000" pitchFamily="2" charset="2"/>
              <a:buNone/>
              <a:defRPr sz="2800">
                <a:solidFill>
                  <a:srgbClr val="077C97"/>
                </a:solidFill>
                <a:latin typeface="Arial Narrow" panose="020B0606020202030204" pitchFamily="34" charset="0"/>
              </a:defRPr>
            </a:lvl1pPr>
            <a:lvl2pPr marL="457200" lvl="1" indent="0" algn="ctr">
              <a:buClr>
                <a:srgbClr val="077C97"/>
              </a:buClr>
              <a:buSzTx/>
              <a:buFont typeface="Wingdings" panose="05000000000000000000" pitchFamily="2" charset="2"/>
              <a:buNone/>
              <a:defRPr sz="2800">
                <a:solidFill>
                  <a:srgbClr val="077C97"/>
                </a:solidFill>
                <a:latin typeface="Arial Narrow" panose="020B0606020202030204" pitchFamily="34" charset="0"/>
              </a:defRPr>
            </a:lvl2pPr>
            <a:lvl3pPr marL="914400" lvl="2" indent="0" algn="ctr">
              <a:buClr>
                <a:srgbClr val="077C97"/>
              </a:buClr>
              <a:buSzTx/>
              <a:buFont typeface="Wingdings" panose="05000000000000000000" pitchFamily="2" charset="2"/>
              <a:buNone/>
              <a:defRPr sz="2800">
                <a:solidFill>
                  <a:srgbClr val="077C97"/>
                </a:solidFill>
                <a:latin typeface="Arial Narrow" panose="020B0606020202030204" pitchFamily="34" charset="0"/>
              </a:defRPr>
            </a:lvl3pPr>
            <a:lvl4pPr marL="1371600" lvl="3" indent="0" algn="ctr">
              <a:buClr>
                <a:srgbClr val="077C97"/>
              </a:buClr>
              <a:buSzTx/>
              <a:buFont typeface="Wingdings" panose="05000000000000000000" pitchFamily="2" charset="2"/>
              <a:buNone/>
              <a:defRPr sz="2800">
                <a:solidFill>
                  <a:srgbClr val="077C97"/>
                </a:solidFill>
                <a:latin typeface="Arial Narrow" panose="020B0606020202030204" pitchFamily="34" charset="0"/>
              </a:defRPr>
            </a:lvl4pPr>
            <a:lvl5pPr marL="1828800" lvl="4" indent="0" algn="ctr">
              <a:buClr>
                <a:srgbClr val="077C97"/>
              </a:buClr>
              <a:buSzTx/>
              <a:buFont typeface="Wingdings" panose="05000000000000000000" pitchFamily="2" charset="2"/>
              <a:buNone/>
              <a:defRPr sz="2800">
                <a:solidFill>
                  <a:srgbClr val="077C97"/>
                </a:solidFill>
                <a:latin typeface="Arial Narrow" panose="020B0606020202030204" pitchFamily="34" charset="0"/>
              </a:defRPr>
            </a:lvl5pPr>
          </a:lstStyle>
          <a:p>
            <a:pPr lvl="0" fontAlgn="base"/>
            <a:r>
              <a:rPr lang="en-US" altLang="zh-CN" strike="noStrike" noProof="1"/>
              <a:t>Click to edit Master subtitle style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1752600" y="6305550"/>
            <a:ext cx="6934200" cy="476250"/>
          </a:xfrm>
          <a:prstGeom prst="rect">
            <a:avLst/>
          </a:prstGeom>
        </p:spPr>
        <p:txBody>
          <a:bodyPr anchor="b"/>
          <a:lstStyle>
            <a:lvl1pPr>
              <a:buFont typeface="Symbol" panose="05050102010706020507" pitchFamily="18" charset="2"/>
              <a:defRPr sz="1200"/>
            </a:lvl1pPr>
          </a:lstStyle>
          <a:p>
            <a:pPr fontAlgn="base"/>
            <a:r>
              <a:rPr lang="en-US" altLang="zh-CN" strike="noStrike" noProof="1"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© 2012 Pearson Education, Inc.</a:t>
            </a:r>
            <a:endParaRPr lang="en-US" altLang="zh-CN" strike="noStrike" noProof="1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5199" grpId="0"/>
      <p:bldP spid="605198" grpId="0"/>
    </p:bldLst>
  </p:timing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fontAlgn="base"/>
            <a:r>
              <a:rPr lang="en-US" altLang="zh-CN" strike="noStrike" noProof="1">
                <a:latin typeface="Arial" panose="020B0604020202020204" pitchFamily="34" charset="0"/>
                <a:ea typeface="+mn-ea"/>
                <a:cs typeface="+mn-cs"/>
              </a:rPr>
              <a:t>Slide 1.7- </a:t>
            </a:r>
            <a:fld id="{9A0DB2DC-4C9A-4742-B13C-FB6460FD3503}" type="slidenum">
              <a:rPr lang="en-US" altLang="zh-CN" sz="1200" b="1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zh-CN" sz="1200" b="1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r>
              <a:rPr lang="en-US" altLang="zh-CN" sz="1200" strike="noStrike" noProof="1"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© 2012 Pearson Education, Inc.</a:t>
            </a:r>
            <a:endParaRPr lang="en-US" altLang="zh-CN" sz="1200" strike="noStrike" noProof="1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fontAlgn="base"/>
            <a:r>
              <a:rPr lang="en-US" altLang="zh-CN" strike="noStrike" noProof="1">
                <a:latin typeface="Arial" panose="020B0604020202020204" pitchFamily="34" charset="0"/>
                <a:ea typeface="+mn-ea"/>
                <a:cs typeface="+mn-cs"/>
              </a:rPr>
              <a:t>Slide 1.7- </a:t>
            </a:r>
            <a:fld id="{9A0DB2DC-4C9A-4742-B13C-FB6460FD3503}" type="slidenum">
              <a:rPr lang="en-US" altLang="zh-CN" sz="1200" b="1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zh-CN" sz="1200" b="1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r>
              <a:rPr lang="en-US" altLang="zh-CN" sz="1200" strike="noStrike" noProof="1"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© 2012 Pearson Education, Inc.</a:t>
            </a:r>
            <a:endParaRPr lang="en-US" altLang="zh-CN" sz="1200" strike="noStrike" noProof="1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72000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72000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fontAlgn="base"/>
            <a:r>
              <a:rPr lang="en-US" altLang="zh-CN" strike="noStrike" noProof="1">
                <a:latin typeface="Arial" panose="020B0604020202020204" pitchFamily="34" charset="0"/>
                <a:ea typeface="+mn-ea"/>
                <a:cs typeface="+mn-cs"/>
              </a:rPr>
              <a:t>Slide 1.7- </a:t>
            </a:r>
            <a:fld id="{9A0DB2DC-4C9A-4742-B13C-FB6460FD3503}" type="slidenum">
              <a:rPr lang="en-US" altLang="zh-CN" sz="1200" b="1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zh-CN" sz="1200" b="1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r>
              <a:rPr lang="en-US" altLang="zh-CN" sz="1200" strike="noStrike" noProof="1"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© 2012 Pearson Education, Inc.</a:t>
            </a:r>
            <a:endParaRPr lang="en-US" altLang="zh-CN" sz="1200" strike="noStrike" noProof="1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fontAlgn="base"/>
            <a:r>
              <a:rPr lang="en-US" altLang="zh-CN" strike="noStrike" noProof="1">
                <a:latin typeface="Arial" panose="020B0604020202020204" pitchFamily="34" charset="0"/>
                <a:ea typeface="+mn-ea"/>
                <a:cs typeface="+mn-cs"/>
              </a:rPr>
              <a:t>Slide 1.7- </a:t>
            </a:r>
            <a:fld id="{9A0DB2DC-4C9A-4742-B13C-FB6460FD3503}" type="slidenum">
              <a:rPr lang="en-US" altLang="zh-CN" sz="1200" b="1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zh-CN" sz="1200" b="1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r>
              <a:rPr lang="en-US" altLang="zh-CN" sz="1200" strike="noStrike" noProof="1"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© 2012 Pearson Education, Inc.</a:t>
            </a:r>
            <a:endParaRPr lang="en-US" altLang="zh-CN" sz="1200" strike="noStrike" noProof="1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81800" y="6307138"/>
            <a:ext cx="1905000" cy="4746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1.9- </a:t>
            </a:r>
            <a:fld id="{B500D69E-9D93-4174-B37E-8DD723B97D22}" type="slidenum">
              <a:rPr lang="en-US" altLang="en-US" dirty="0" smtClean="0"/>
              <a:t>‹#›</a:t>
            </a:fld>
            <a:endParaRPr lang="en-CA" altLang="en-US" dirty="0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fontAlgn="base"/>
            <a:r>
              <a:rPr lang="en-US" altLang="zh-CN" strike="noStrike" noProof="1">
                <a:latin typeface="Arial" panose="020B0604020202020204" pitchFamily="34" charset="0"/>
                <a:ea typeface="+mn-ea"/>
                <a:cs typeface="+mn-cs"/>
              </a:rPr>
              <a:t>Slide 1.7- </a:t>
            </a:r>
            <a:fld id="{9A0DB2DC-4C9A-4742-B13C-FB6460FD3503}" type="slidenum">
              <a:rPr lang="en-US" altLang="zh-CN" sz="1200" b="1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zh-CN" sz="1200" b="1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r>
              <a:rPr lang="en-US" altLang="zh-CN" sz="1200" strike="noStrike" noProof="1"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© 2012 Pearson Education, Inc.</a:t>
            </a:r>
            <a:endParaRPr lang="en-US" altLang="zh-CN" sz="1200" strike="noStrike" noProof="1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fontAlgn="base"/>
            <a:r>
              <a:rPr lang="en-US" altLang="zh-CN" strike="noStrike" noProof="1">
                <a:latin typeface="Arial" panose="020B0604020202020204" pitchFamily="34" charset="0"/>
                <a:ea typeface="+mn-ea"/>
                <a:cs typeface="+mn-cs"/>
              </a:rPr>
              <a:t>Slide 1.7- </a:t>
            </a:r>
            <a:fld id="{9A0DB2DC-4C9A-4742-B13C-FB6460FD3503}" type="slidenum">
              <a:rPr lang="en-US" altLang="zh-CN" sz="1200" b="1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zh-CN" sz="1200" b="1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r>
              <a:rPr lang="en-US" altLang="zh-CN" sz="1200" strike="noStrike" noProof="1"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© 2012 Pearson Education, Inc.</a:t>
            </a:r>
            <a:endParaRPr lang="en-US" altLang="zh-CN" sz="1200" strike="noStrike" noProof="1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fontAlgn="base"/>
            <a:r>
              <a:rPr lang="en-US" altLang="zh-CN" strike="noStrike" noProof="1">
                <a:latin typeface="Arial" panose="020B0604020202020204" pitchFamily="34" charset="0"/>
                <a:ea typeface="+mn-ea"/>
                <a:cs typeface="+mn-cs"/>
              </a:rPr>
              <a:t>Slide 1.7- </a:t>
            </a:r>
            <a:fld id="{9A0DB2DC-4C9A-4742-B13C-FB6460FD3503}" type="slidenum">
              <a:rPr lang="en-US" altLang="zh-CN" sz="1200" b="1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zh-CN" sz="1200" b="1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r>
              <a:rPr lang="en-US" altLang="zh-CN" sz="1200" strike="noStrike" noProof="1"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© 2012 Pearson Education, Inc.</a:t>
            </a:r>
            <a:endParaRPr lang="en-US" altLang="zh-CN" sz="1200" strike="noStrike" noProof="1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fontAlgn="base"/>
            <a:r>
              <a:rPr lang="en-US" altLang="zh-CN" strike="noStrike" noProof="1">
                <a:latin typeface="Arial" panose="020B0604020202020204" pitchFamily="34" charset="0"/>
                <a:ea typeface="+mn-ea"/>
                <a:cs typeface="+mn-cs"/>
              </a:rPr>
              <a:t>Slide 1.7- </a:t>
            </a:r>
            <a:fld id="{9A0DB2DC-4C9A-4742-B13C-FB6460FD3503}" type="slidenum">
              <a:rPr lang="en-US" altLang="zh-CN" sz="1200" b="1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zh-CN" sz="1200" b="1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r>
              <a:rPr lang="en-US" altLang="zh-CN" sz="1200" strike="noStrike" noProof="1"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© 2012 Pearson Education, Inc.</a:t>
            </a:r>
            <a:endParaRPr lang="en-US" altLang="zh-CN" sz="1200" strike="noStrike" noProof="1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fontAlgn="base"/>
            <a:r>
              <a:rPr lang="en-US" altLang="zh-CN" strike="noStrike" noProof="1">
                <a:latin typeface="Arial" panose="020B0604020202020204" pitchFamily="34" charset="0"/>
                <a:ea typeface="+mn-ea"/>
                <a:cs typeface="+mn-cs"/>
              </a:rPr>
              <a:t>Slide 1.7- </a:t>
            </a:r>
            <a:fld id="{9A0DB2DC-4C9A-4742-B13C-FB6460FD3503}" type="slidenum">
              <a:rPr lang="en-US" altLang="zh-CN" sz="1200" b="1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zh-CN" sz="1200" b="1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r>
              <a:rPr lang="en-US" altLang="zh-CN" sz="1200" strike="noStrike" noProof="1"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© 2012 Pearson Education, Inc.</a:t>
            </a:r>
            <a:endParaRPr lang="en-US" altLang="zh-CN" sz="1200" strike="noStrike" noProof="1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72200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52930" cy="617220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fontAlgn="base"/>
            <a:r>
              <a:rPr lang="en-US" altLang="zh-CN" strike="noStrike" noProof="1">
                <a:latin typeface="Arial" panose="020B0604020202020204" pitchFamily="34" charset="0"/>
                <a:ea typeface="+mn-ea"/>
                <a:cs typeface="+mn-cs"/>
              </a:rPr>
              <a:t>Slide 1.7- </a:t>
            </a:r>
            <a:fld id="{9A0DB2DC-4C9A-4742-B13C-FB6460FD3503}" type="slidenum">
              <a:rPr lang="en-US" altLang="zh-CN" sz="1200" b="1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zh-CN" sz="1200" b="1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r>
              <a:rPr lang="en-US" altLang="zh-CN" sz="1200" strike="noStrike" noProof="1"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© 2012 Pearson Education, Inc.</a:t>
            </a:r>
            <a:endParaRPr lang="en-US" altLang="zh-CN" sz="1200" strike="noStrike" noProof="1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fontAlgn="base"/>
            <a:r>
              <a:rPr lang="en-US" altLang="zh-CN" strike="noStrike" noProof="1">
                <a:latin typeface="Arial" panose="020B0604020202020204" pitchFamily="34" charset="0"/>
                <a:ea typeface="+mn-ea"/>
                <a:cs typeface="+mn-cs"/>
              </a:rPr>
              <a:t>Slide 1.7- </a:t>
            </a:r>
            <a:fld id="{9A0DB2DC-4C9A-4742-B13C-FB6460FD3503}" type="slidenum">
              <a:rPr lang="en-US" altLang="zh-CN" sz="1200" b="1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zh-CN" sz="1200" b="1" strike="noStrike" noProof="1">
              <a:latin typeface="Arial" panose="020B0604020202020204" pitchFamily="34" charset="0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r>
              <a:rPr lang="en-US" altLang="zh-CN" sz="1200" strike="noStrike" noProof="1"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© 2012 Pearson Education, Inc.</a:t>
            </a:r>
            <a:endParaRPr lang="en-US" altLang="zh-CN" sz="1200" strike="noStrike" noProof="1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2"/>
          <p:cNvSpPr>
            <a:spLocks noChangeShapeType="1"/>
          </p:cNvSpPr>
          <p:nvPr userDrawn="1"/>
        </p:nvSpPr>
        <p:spPr bwMode="auto">
          <a:xfrm>
            <a:off x="0" y="2667000"/>
            <a:ext cx="4953000" cy="0"/>
          </a:xfrm>
          <a:prstGeom prst="line">
            <a:avLst/>
          </a:prstGeom>
          <a:noFill/>
          <a:ln w="12700">
            <a:solidFill>
              <a:srgbClr val="077C97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Bookshelf Symbol 2" pitchFamily="2" charset="2"/>
            </a:endParaRPr>
          </a:p>
        </p:txBody>
      </p:sp>
      <p:sp>
        <p:nvSpPr>
          <p:cNvPr id="6" name="Text Box 14" descr="Pink tissue paper"/>
          <p:cNvSpPr txBox="1">
            <a:spLocks noChangeArrowheads="1"/>
          </p:cNvSpPr>
          <p:nvPr userDrawn="1"/>
        </p:nvSpPr>
        <p:spPr bwMode="auto">
          <a:xfrm>
            <a:off x="533400" y="304800"/>
            <a:ext cx="5334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l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4200" b="1" dirty="0">
                <a:solidFill>
                  <a:srgbClr val="4C7816"/>
                </a:solidFill>
                <a:latin typeface="Arial" panose="020B0604020202020204" pitchFamily="34" charset="0"/>
              </a:rPr>
              <a:t>1</a:t>
            </a:r>
            <a:endParaRPr lang="en-US" altLang="en-US" sz="4200" b="1" dirty="0">
              <a:solidFill>
                <a:srgbClr val="4C7816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 Box 15" descr="Pink tissue paper"/>
          <p:cNvSpPr txBox="1">
            <a:spLocks noChangeArrowheads="1"/>
          </p:cNvSpPr>
          <p:nvPr userDrawn="1"/>
        </p:nvSpPr>
        <p:spPr bwMode="auto">
          <a:xfrm>
            <a:off x="304800" y="2057400"/>
            <a:ext cx="838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1pPr>
            <a:lvl2pPr marL="742950" indent="-28575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2pPr>
            <a:lvl3pPr marL="11430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3pPr>
            <a:lvl4pPr marL="16002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4pPr>
            <a:lvl5pPr marL="2057400" indent="-228600" algn="ctr">
              <a:defRPr sz="2400">
                <a:solidFill>
                  <a:schemeClr val="tx1"/>
                </a:solidFill>
                <a:latin typeface="Bookshelf Symbol 2" pitchFamily="2" charset="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shelf Symbol 2" pitchFamily="2" charset="2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CD8019"/>
                </a:solidFill>
                <a:latin typeface="Arial" panose="020B0604020202020204" pitchFamily="34" charset="0"/>
              </a:rPr>
              <a:t>1.9</a:t>
            </a:r>
            <a:endParaRPr lang="en-US" altLang="en-US" sz="3200" b="1" dirty="0">
              <a:solidFill>
                <a:srgbClr val="CD8019"/>
              </a:solidFill>
              <a:latin typeface="Arial" panose="020B0604020202020204" pitchFamily="34" charset="0"/>
            </a:endParaRPr>
          </a:p>
        </p:txBody>
      </p:sp>
      <p:sp>
        <p:nvSpPr>
          <p:cNvPr id="9" name="Line 23"/>
          <p:cNvSpPr>
            <a:spLocks noChangeShapeType="1"/>
          </p:cNvSpPr>
          <p:nvPr userDrawn="1"/>
        </p:nvSpPr>
        <p:spPr bwMode="auto">
          <a:xfrm rot="5400000" flipH="1">
            <a:off x="762000" y="701675"/>
            <a:ext cx="0" cy="609600"/>
          </a:xfrm>
          <a:prstGeom prst="line">
            <a:avLst/>
          </a:prstGeom>
          <a:noFill/>
          <a:ln w="38100">
            <a:solidFill>
              <a:srgbClr val="B6CEAA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Bookshelf Symbol 2" pitchFamily="2" charset="2"/>
            </a:endParaRPr>
          </a:p>
        </p:txBody>
      </p:sp>
      <p:sp>
        <p:nvSpPr>
          <p:cNvPr id="10" name="Line 24"/>
          <p:cNvSpPr>
            <a:spLocks noChangeShapeType="1"/>
          </p:cNvSpPr>
          <p:nvPr userDrawn="1"/>
        </p:nvSpPr>
        <p:spPr bwMode="auto">
          <a:xfrm rot="16200000" flipH="1" flipV="1">
            <a:off x="-19050" y="495300"/>
            <a:ext cx="990600" cy="0"/>
          </a:xfrm>
          <a:prstGeom prst="line">
            <a:avLst/>
          </a:prstGeom>
          <a:noFill/>
          <a:ln w="38100">
            <a:solidFill>
              <a:srgbClr val="B6CEAA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Bookshelf Symbol 2" pitchFamily="2" charset="2"/>
            </a:endParaRPr>
          </a:p>
        </p:txBody>
      </p:sp>
      <p:sp>
        <p:nvSpPr>
          <p:cNvPr id="12" name="Freeform 31"/>
          <p:cNvSpPr/>
          <p:nvPr userDrawn="1"/>
        </p:nvSpPr>
        <p:spPr bwMode="auto">
          <a:xfrm>
            <a:off x="0" y="2057400"/>
            <a:ext cx="1143000" cy="609600"/>
          </a:xfrm>
          <a:custGeom>
            <a:avLst/>
            <a:gdLst>
              <a:gd name="T0" fmla="*/ 0 w 96"/>
              <a:gd name="T1" fmla="*/ 0 h 192"/>
              <a:gd name="T2" fmla="*/ 1143000 w 96"/>
              <a:gd name="T3" fmla="*/ 0 h 192"/>
              <a:gd name="T4" fmla="*/ 1143000 w 96"/>
              <a:gd name="T5" fmla="*/ 609600 h 1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6" h="192">
                <a:moveTo>
                  <a:pt x="0" y="0"/>
                </a:moveTo>
                <a:lnTo>
                  <a:pt x="96" y="0"/>
                </a:lnTo>
                <a:lnTo>
                  <a:pt x="96" y="192"/>
                </a:lnTo>
              </a:path>
            </a:pathLst>
          </a:custGeom>
          <a:noFill/>
          <a:ln w="12700" cap="flat" cmpd="sng">
            <a:solidFill>
              <a:srgbClr val="077C97"/>
            </a:solidFill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Bookshelf Symbol 2" pitchFamily="2" charset="2"/>
            </a:endParaRPr>
          </a:p>
        </p:txBody>
      </p:sp>
      <p:sp>
        <p:nvSpPr>
          <p:cNvPr id="605200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219200" y="609600"/>
            <a:ext cx="5943600" cy="1295400"/>
          </a:xfrm>
        </p:spPr>
        <p:txBody>
          <a:bodyPr anchor="t"/>
          <a:lstStyle>
            <a:lvl1pPr>
              <a:defRPr sz="3600"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605201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57200" y="2819400"/>
            <a:ext cx="4495800" cy="33528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>
                <a:solidFill>
                  <a:srgbClr val="077C97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8009462-A04B-4C2E-A4B2-031ED3693BB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20488" y="2224454"/>
            <a:ext cx="3212870" cy="422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0561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9" grpId="0" animBg="1"/>
      <p:bldP spid="10" grpId="0" animBg="1"/>
      <p:bldP spid="12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2471138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975461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81800" y="6307138"/>
            <a:ext cx="1905000" cy="4746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1.9- </a:t>
            </a:r>
            <a:fld id="{90E5EA2B-5103-4D1B-8DCA-2D1962D7D2DB}" type="slidenum">
              <a:rPr lang="en-US" altLang="en-US" dirty="0" smtClean="0"/>
              <a:t>‹#›</a:t>
            </a:fld>
            <a:endParaRPr lang="en-CA" altLang="en-US" dirty="0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28740571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361809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1007369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701925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3704797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3275694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3869534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59840"/>
            <a:ext cx="2057400" cy="49123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59840"/>
            <a:ext cx="5884545" cy="49123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726652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81800" y="6307138"/>
            <a:ext cx="1905000" cy="4746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1.9- </a:t>
            </a:r>
            <a:fld id="{B500D69E-9D93-4174-B37E-8DD723B97D22}" type="slidenum">
              <a:rPr lang="en-US" altLang="en-US" dirty="0" smtClean="0"/>
              <a:t>‹#›</a:t>
            </a:fld>
            <a:endParaRPr lang="en-CA" alt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81800" y="6307138"/>
            <a:ext cx="1905000" cy="4746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1.9- </a:t>
            </a:r>
            <a:fld id="{B500D69E-9D93-4174-B37E-8DD723B97D22}" type="slidenum">
              <a:rPr lang="en-US" altLang="en-US" dirty="0" smtClean="0"/>
              <a:t>‹#›</a:t>
            </a:fld>
            <a:endParaRPr lang="en-CA" alt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81800" y="6307138"/>
            <a:ext cx="1905000" cy="4746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1.9- </a:t>
            </a:r>
            <a:fld id="{B500D69E-9D93-4174-B37E-8DD723B97D22}" type="slidenum">
              <a:rPr lang="en-US" altLang="en-US" dirty="0" smtClean="0"/>
              <a:t>‹#›</a:t>
            </a:fld>
            <a:endParaRPr lang="en-CA" alt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81800" y="6307138"/>
            <a:ext cx="1905000" cy="4746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1.9- </a:t>
            </a:r>
            <a:fld id="{B500D69E-9D93-4174-B37E-8DD723B97D22}" type="slidenum">
              <a:rPr lang="en-US" altLang="en-US" dirty="0" smtClean="0"/>
              <a:t>‹#›</a:t>
            </a:fld>
            <a:endParaRPr lang="en-CA" alt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81800" y="6307138"/>
            <a:ext cx="1905000" cy="4746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1.9- </a:t>
            </a:r>
            <a:fld id="{B500D69E-9D93-4174-B37E-8DD723B97D22}" type="slidenum">
              <a:rPr lang="en-US" altLang="en-US" dirty="0" smtClean="0"/>
              <a:t>‹#›</a:t>
            </a:fld>
            <a:endParaRPr lang="en-CA" alt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781800" y="6307138"/>
            <a:ext cx="1905000" cy="4746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Slide 1.9- </a:t>
            </a:r>
            <a:fld id="{B500D69E-9D93-4174-B37E-8DD723B97D22}" type="slidenum">
              <a:rPr lang="en-US" altLang="en-US" dirty="0" smtClean="0"/>
              <a:t>‹#›</a:t>
            </a:fld>
            <a:endParaRPr lang="en-CA" alt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Line 13"/>
          <p:cNvSpPr>
            <a:spLocks noChangeShapeType="1"/>
          </p:cNvSpPr>
          <p:nvPr userDrawn="1"/>
        </p:nvSpPr>
        <p:spPr bwMode="auto">
          <a:xfrm rot="5400000" flipH="1">
            <a:off x="4572000" y="-3505200"/>
            <a:ext cx="0" cy="9144000"/>
          </a:xfrm>
          <a:prstGeom prst="line">
            <a:avLst/>
          </a:prstGeom>
          <a:noFill/>
          <a:ln w="63500">
            <a:solidFill>
              <a:srgbClr val="077C97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781800" y="6307138"/>
            <a:ext cx="1905000" cy="474662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+mn-lt"/>
              </a:defRPr>
            </a:lvl1pPr>
          </a:lstStyle>
          <a:p>
            <a:pPr>
              <a:defRPr/>
            </a:pPr>
            <a:r>
              <a:rPr lang="en-US" altLang="en-US" dirty="0"/>
              <a:t>Slide 1.9- </a:t>
            </a:r>
            <a:fld id="{B500D69E-9D93-4174-B37E-8DD723B97D22}" type="slidenum">
              <a:rPr lang="en-US" altLang="en-US" dirty="0" smtClean="0"/>
              <a:t>‹#›</a:t>
            </a:fld>
            <a:endParaRPr lang="en-CA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077C9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灯片编号占位符 451585"/>
          <p:cNvSpPr>
            <a:spLocks noGrp="1"/>
          </p:cNvSpPr>
          <p:nvPr>
            <p:ph type="sldNum" sz="quarter" idx="4"/>
          </p:nvPr>
        </p:nvSpPr>
        <p:spPr>
          <a:xfrm>
            <a:off x="6781800" y="6307138"/>
            <a:ext cx="1905000" cy="47466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algn="r">
              <a:defRPr sz="1200" b="1"/>
            </a:lvl1pPr>
          </a:lstStyle>
          <a:p>
            <a:pPr lvl="0" fontAlgn="base"/>
            <a:r>
              <a:rPr lang="en-US" altLang="zh-CN" strike="noStrike" noProof="1">
                <a:latin typeface="Arial" panose="020B0604020202020204" pitchFamily="34" charset="0"/>
                <a:ea typeface="+mn-ea"/>
                <a:cs typeface="+mn-cs"/>
              </a:rPr>
              <a:t>Slide 1.7- </a:t>
            </a:r>
            <a:fld id="{9A0DB2DC-4C9A-4742-B13C-FB6460FD3503}" type="slidenum">
              <a:rPr lang="en-US" altLang="zh-CN" sz="1200" b="1" strike="noStrike" noProof="1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zh-CN" sz="1200" b="1" strike="noStrike" noProof="1">
              <a:latin typeface="Arial" panose="020B0604020202020204" pitchFamily="34" charset="0"/>
            </a:endParaRPr>
          </a:p>
        </p:txBody>
      </p:sp>
      <p:sp>
        <p:nvSpPr>
          <p:cNvPr id="2051" name="标题 45158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2052" name="文本占位符 451589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720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 indent="-285750"/>
            <a:r>
              <a:rPr lang="en-US" altLang="zh-CN" dirty="0"/>
              <a:t>Second level</a:t>
            </a:r>
          </a:p>
          <a:p>
            <a:pPr lvl="2" indent="-228600"/>
            <a:r>
              <a:rPr lang="en-US" altLang="zh-CN" dirty="0"/>
              <a:t>Third level</a:t>
            </a:r>
          </a:p>
          <a:p>
            <a:pPr lvl="3" indent="-228600"/>
            <a:r>
              <a:rPr lang="en-US" altLang="zh-CN" dirty="0"/>
              <a:t>Fourth level</a:t>
            </a:r>
          </a:p>
          <a:p>
            <a:pPr lvl="4" indent="-228600"/>
            <a:r>
              <a:rPr lang="en-US" altLang="zh-CN" dirty="0"/>
              <a:t>Fifth level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57200" y="6305550"/>
            <a:ext cx="6324600" cy="476250"/>
          </a:xfrm>
          <a:prstGeom prst="rect">
            <a:avLst/>
          </a:prstGeom>
        </p:spPr>
        <p:txBody>
          <a:bodyPr anchor="b"/>
          <a:lstStyle>
            <a:lvl1pPr>
              <a:buFont typeface="Symbol" panose="05050102010706020507" pitchFamily="18" charset="2"/>
              <a:defRPr sz="1200"/>
            </a:lvl1pPr>
          </a:lstStyle>
          <a:p>
            <a:pPr lvl="0" fontAlgn="base"/>
            <a:r>
              <a:rPr lang="en-US" altLang="zh-CN" sz="1200" strike="noStrike" noProof="1"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 © 2012 Pearson Education, Inc.</a:t>
            </a:r>
            <a:endParaRPr lang="en-US" altLang="zh-CN" sz="1200" strike="noStrike" noProof="1">
              <a:latin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054" name="直接连接符 451596"/>
          <p:cNvSpPr/>
          <p:nvPr userDrawn="1"/>
        </p:nvSpPr>
        <p:spPr>
          <a:xfrm rot="5400000" flipH="1">
            <a:off x="4572000" y="-3505200"/>
            <a:ext cx="0" cy="9144000"/>
          </a:xfrm>
          <a:prstGeom prst="line">
            <a:avLst/>
          </a:prstGeom>
          <a:ln w="63500" cap="flat" cmpd="sng">
            <a:solidFill>
              <a:srgbClr val="077C97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ransition spd="med"/>
  <p:hf sldNum="0" hdr="0" ftr="0" dt="0"/>
  <p:txStyles>
    <p:title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200" b="0" i="0" u="none" kern="1200" baseline="0">
          <a:solidFill>
            <a:srgbClr val="077C97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Bookshelf Symbol 2" pitchFamily="2" charset="2"/>
          <a:ea typeface="+mn-ea"/>
          <a:cs typeface="+mn-cs"/>
        </a:defRPr>
      </a:lvl2pPr>
      <a:lvl3pPr marL="914400" lvl="2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Bookshelf Symbol 2" pitchFamily="2" charset="2"/>
          <a:ea typeface="+mn-ea"/>
          <a:cs typeface="+mn-cs"/>
        </a:defRPr>
      </a:lvl3pPr>
      <a:lvl4pPr marL="1371600" lvl="3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Bookshelf Symbol 2" pitchFamily="2" charset="2"/>
          <a:ea typeface="+mn-ea"/>
          <a:cs typeface="+mn-cs"/>
        </a:defRPr>
      </a:lvl4pPr>
      <a:lvl5pPr marL="1828800" lvl="4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Bookshelf Symbol 2" pitchFamily="2" charset="2"/>
          <a:ea typeface="+mn-ea"/>
          <a:cs typeface="+mn-cs"/>
        </a:defRPr>
      </a:lvl5pPr>
      <a:lvl6pPr marL="2286000" lvl="5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Bookshelf Symbol 2" pitchFamily="2" charset="2"/>
          <a:ea typeface="+mn-ea"/>
          <a:cs typeface="+mn-cs"/>
        </a:defRPr>
      </a:lvl6pPr>
      <a:lvl7pPr marL="2743200" lvl="6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Bookshelf Symbol 2" pitchFamily="2" charset="2"/>
          <a:ea typeface="+mn-ea"/>
          <a:cs typeface="+mn-cs"/>
        </a:defRPr>
      </a:lvl7pPr>
      <a:lvl8pPr marL="3200400" lvl="7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Bookshelf Symbol 2" pitchFamily="2" charset="2"/>
          <a:ea typeface="+mn-ea"/>
          <a:cs typeface="+mn-cs"/>
        </a:defRPr>
      </a:lvl8pPr>
      <a:lvl9pPr marL="3657600" lvl="8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Bookshelf Symbol 2" pitchFamily="2" charset="2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07138"/>
            <a:ext cx="1905000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b="1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>
                <a:solidFill>
                  <a:srgbClr val="000000"/>
                </a:solidFill>
              </a:rPr>
              <a:t>Slide 2.2- </a:t>
            </a:r>
            <a:fld id="{CE7008AD-6ACD-4396-A6D7-C548241CE52C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CA" altLang="en-US">
              <a:solidFill>
                <a:srgbClr val="000000"/>
              </a:solidFill>
            </a:endParaRPr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57200" y="6305550"/>
            <a:ext cx="6324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l" eaLnBrk="1" hangingPunct="1">
              <a:buFont typeface="Symbol" panose="05050102010706020507" pitchFamily="18" charset="2"/>
              <a:buNone/>
              <a:defRPr sz="1200" smtClean="0">
                <a:latin typeface="Arial" panose="020B0604020202020204" pitchFamily="34" charset="0"/>
                <a:sym typeface="Symbol" panose="05050102010706020507" pitchFamily="18" charset="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srgbClr val="000000"/>
                </a:solidFill>
              </a:rPr>
              <a:t> © 2012 Pearson Education, Ltd.</a:t>
            </a:r>
          </a:p>
        </p:txBody>
      </p:sp>
      <p:sp>
        <p:nvSpPr>
          <p:cNvPr id="1030" name="Line 13"/>
          <p:cNvSpPr>
            <a:spLocks noChangeShapeType="1"/>
          </p:cNvSpPr>
          <p:nvPr userDrawn="1"/>
        </p:nvSpPr>
        <p:spPr bwMode="auto">
          <a:xfrm rot="5400000" flipH="1">
            <a:off x="4572000" y="-3505200"/>
            <a:ext cx="0" cy="9144000"/>
          </a:xfrm>
          <a:prstGeom prst="line">
            <a:avLst/>
          </a:prstGeom>
          <a:noFill/>
          <a:ln w="63500">
            <a:solidFill>
              <a:srgbClr val="077C97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Bookshelf Symbol 2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08629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 spd="med"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077C9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77C97"/>
          </a:solidFill>
          <a:latin typeface="Arial Narrow" panose="020B0606020202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77C97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9.png"/><Relationship Id="rId9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9.png"/><Relationship Id="rId9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9.png"/><Relationship Id="rId9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9.png"/><Relationship Id="rId9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22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23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25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26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27.png"/><Relationship Id="rId4" Type="http://schemas.openxmlformats.org/officeDocument/2006/relationships/image" Target="../media/image9.png"/><Relationship Id="rId9" Type="http://schemas.openxmlformats.org/officeDocument/2006/relationships/oleObject" Target="../embeddings/oleObject37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28.png"/><Relationship Id="rId4" Type="http://schemas.openxmlformats.org/officeDocument/2006/relationships/image" Target="../media/image9.png"/><Relationship Id="rId9" Type="http://schemas.openxmlformats.org/officeDocument/2006/relationships/oleObject" Target="../embeddings/oleObject40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29.png"/><Relationship Id="rId4" Type="http://schemas.openxmlformats.org/officeDocument/2006/relationships/image" Target="../media/image9.png"/><Relationship Id="rId9" Type="http://schemas.openxmlformats.org/officeDocument/2006/relationships/oleObject" Target="../embeddings/oleObject43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8.png"/><Relationship Id="rId10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1.pn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4.png"/><Relationship Id="rId10" Type="http://schemas.openxmlformats.org/officeDocument/2006/relationships/image" Target="../media/image1.jpeg"/><Relationship Id="rId4" Type="http://schemas.openxmlformats.org/officeDocument/2006/relationships/image" Target="../media/image9.png"/><Relationship Id="rId9" Type="http://schemas.openxmlformats.org/officeDocument/2006/relationships/oleObject" Target="../embeddings/oleObject12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5.png"/><Relationship Id="rId10" Type="http://schemas.openxmlformats.org/officeDocument/2006/relationships/image" Target="../media/image11.emf"/><Relationship Id="rId4" Type="http://schemas.openxmlformats.org/officeDocument/2006/relationships/image" Target="../media/image9.png"/><Relationship Id="rId9" Type="http://schemas.openxmlformats.org/officeDocument/2006/relationships/oleObject" Target="../embeddings/oleObject15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9.png"/><Relationship Id="rId9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Linear Equations</a:t>
            </a:r>
            <a:br>
              <a:rPr lang="en-US" altLang="en-US" dirty="0"/>
            </a:br>
            <a:r>
              <a:rPr lang="en-US" altLang="en-US" dirty="0"/>
              <a:t>in Linear Algebra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 MATRIX OF A LINEAR TRANSFORMATION</a:t>
            </a:r>
          </a:p>
        </p:txBody>
      </p:sp>
      <p:pic>
        <p:nvPicPr>
          <p:cNvPr id="4101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473700" y="2041468"/>
            <a:ext cx="3213100" cy="4014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3065" y="2007102"/>
            <a:ext cx="3213735" cy="4225290"/>
          </a:xfrm>
          <a:prstGeom prst="rect">
            <a:avLst/>
          </a:prstGeom>
        </p:spPr>
      </p:pic>
      <p:pic>
        <p:nvPicPr>
          <p:cNvPr id="3" name="图片 2" descr="445b89ae72ef181546c9d81745018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35" y="5789295"/>
            <a:ext cx="4400550" cy="100012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307138"/>
            <a:ext cx="1905000" cy="474662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Slide 1.9- </a:t>
            </a:r>
            <a:fld id="{FB2B4970-6CDF-4631-9CBF-9C955502E3F9}" type="slidenum">
              <a:rPr lang="en-US" altLang="en-US" sz="1200" dirty="0" smtClean="0">
                <a:latin typeface="Arial" panose="020B0604020202020204" pitchFamily="34" charset="0"/>
              </a:rPr>
              <a:t>10</a:t>
            </a:fld>
            <a:endParaRPr lang="en-CA" altLang="en-US" sz="1200" dirty="0">
              <a:latin typeface="Arial" panose="020B0604020202020204" pitchFamily="34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493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/>
              <a:t>EXISTENCE AND UNIQUENESS QUESTIONS</a:t>
            </a:r>
          </a:p>
        </p:txBody>
      </p:sp>
      <p:sp>
        <p:nvSpPr>
          <p:cNvPr id="316424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Table 1 continued:</a:t>
            </a:r>
          </a:p>
        </p:txBody>
      </p:sp>
      <p:graphicFrame>
        <p:nvGraphicFramePr>
          <p:cNvPr id="6153" name="Object 16"/>
          <p:cNvGraphicFramePr>
            <a:graphicFrameLocks noChangeAspect="1"/>
          </p:cNvGraphicFramePr>
          <p:nvPr/>
        </p:nvGraphicFramePr>
        <p:xfrm>
          <a:off x="25654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Equation" r:id="rId5" imgW="217805" imgH="371475" progId="Equation.DSMT4">
                  <p:embed/>
                </p:oleObj>
              </mc:Choice>
              <mc:Fallback>
                <p:oleObj name="Equation" r:id="rId5" imgW="217805" imgH="371475" progId="Equation.DSMT4">
                  <p:embed/>
                  <p:pic>
                    <p:nvPicPr>
                      <p:cNvPr id="0" name="图片 7168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654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" name="Object 17"/>
          <p:cNvGraphicFramePr>
            <a:graphicFrameLocks noChangeAspect="1"/>
          </p:cNvGraphicFramePr>
          <p:nvPr/>
        </p:nvGraphicFramePr>
        <p:xfrm>
          <a:off x="25654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Equation" r:id="rId7" imgW="217805" imgH="371475" progId="Equation.DSMT4">
                  <p:embed/>
                </p:oleObj>
              </mc:Choice>
              <mc:Fallback>
                <p:oleObj name="Equation" r:id="rId7" imgW="217805" imgH="371475" progId="Equation.DSMT4">
                  <p:embed/>
                  <p:pic>
                    <p:nvPicPr>
                      <p:cNvPr id="0" name="图片 7169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654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5" name="Object 18"/>
          <p:cNvGraphicFramePr>
            <a:graphicFrameLocks noChangeAspect="1"/>
          </p:cNvGraphicFramePr>
          <p:nvPr/>
        </p:nvGraphicFramePr>
        <p:xfrm>
          <a:off x="25146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Equation" r:id="rId8" imgW="217805" imgH="371475" progId="Equation.DSMT4">
                  <p:embed/>
                </p:oleObj>
              </mc:Choice>
              <mc:Fallback>
                <p:oleObj name="Equation" r:id="rId8" imgW="217805" imgH="371475" progId="Equation.DSMT4">
                  <p:embed/>
                  <p:pic>
                    <p:nvPicPr>
                      <p:cNvPr id="0" name="图片 7170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146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7411" y="2230437"/>
            <a:ext cx="5789177" cy="374776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307138"/>
            <a:ext cx="1905000" cy="474662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Slide 1.9- </a:t>
            </a:r>
            <a:fld id="{FB2B4970-6CDF-4631-9CBF-9C955502E3F9}" type="slidenum">
              <a:rPr lang="en-US" altLang="en-US" sz="1200" dirty="0" smtClean="0">
                <a:latin typeface="Arial" panose="020B0604020202020204" pitchFamily="34" charset="0"/>
              </a:rPr>
              <a:t>11</a:t>
            </a:fld>
            <a:endParaRPr lang="en-CA" altLang="en-US" sz="1200" dirty="0">
              <a:latin typeface="Arial" panose="020B0604020202020204" pitchFamily="34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318770" y="7493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/>
              <a:t>EXISTENCE AND UNIQUENESS QUESTIONS</a:t>
            </a:r>
          </a:p>
        </p:txBody>
      </p:sp>
      <p:graphicFrame>
        <p:nvGraphicFramePr>
          <p:cNvPr id="6153" name="Object 16"/>
          <p:cNvGraphicFramePr>
            <a:graphicFrameLocks noChangeAspect="1"/>
          </p:cNvGraphicFramePr>
          <p:nvPr/>
        </p:nvGraphicFramePr>
        <p:xfrm>
          <a:off x="25654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Equation" r:id="rId5" imgW="217805" imgH="371475" progId="Equation.DSMT4">
                  <p:embed/>
                </p:oleObj>
              </mc:Choice>
              <mc:Fallback>
                <p:oleObj name="Equation" r:id="rId5" imgW="217805" imgH="371475" progId="Equation.DSMT4">
                  <p:embed/>
                  <p:pic>
                    <p:nvPicPr>
                      <p:cNvPr id="0" name="图片 8192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654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" name="Object 17"/>
          <p:cNvGraphicFramePr>
            <a:graphicFrameLocks noChangeAspect="1"/>
          </p:cNvGraphicFramePr>
          <p:nvPr/>
        </p:nvGraphicFramePr>
        <p:xfrm>
          <a:off x="25654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Equation" r:id="rId7" imgW="217805" imgH="371475" progId="Equation.DSMT4">
                  <p:embed/>
                </p:oleObj>
              </mc:Choice>
              <mc:Fallback>
                <p:oleObj name="Equation" r:id="rId7" imgW="217805" imgH="371475" progId="Equation.DSMT4">
                  <p:embed/>
                  <p:pic>
                    <p:nvPicPr>
                      <p:cNvPr id="0" name="图片 8193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654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5" name="Object 18"/>
          <p:cNvGraphicFramePr>
            <a:graphicFrameLocks noChangeAspect="1"/>
          </p:cNvGraphicFramePr>
          <p:nvPr/>
        </p:nvGraphicFramePr>
        <p:xfrm>
          <a:off x="25146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Equation" r:id="rId8" imgW="217805" imgH="371475" progId="Equation.DSMT4">
                  <p:embed/>
                </p:oleObj>
              </mc:Choice>
              <mc:Fallback>
                <p:oleObj name="Equation" r:id="rId8" imgW="217805" imgH="371475" progId="Equation.DSMT4">
                  <p:embed/>
                  <p:pic>
                    <p:nvPicPr>
                      <p:cNvPr id="0" name="图片 8194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146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9"/>
          <a:srcRect r="7491"/>
          <a:stretch>
            <a:fillRect/>
          </a:stretch>
        </p:blipFill>
        <p:spPr>
          <a:xfrm>
            <a:off x="1266095" y="1141511"/>
            <a:ext cx="6699738" cy="520393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307138"/>
            <a:ext cx="1905000" cy="474662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Slide 1.9- </a:t>
            </a:r>
            <a:fld id="{FB2B4970-6CDF-4631-9CBF-9C955502E3F9}" type="slidenum">
              <a:rPr lang="en-US" altLang="en-US" sz="1200" dirty="0" smtClean="0">
                <a:latin typeface="Arial" panose="020B0604020202020204" pitchFamily="34" charset="0"/>
              </a:rPr>
              <a:t>12</a:t>
            </a:fld>
            <a:endParaRPr lang="en-CA" altLang="en-US" sz="1200" dirty="0">
              <a:latin typeface="Arial" panose="020B0604020202020204" pitchFamily="34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318770" y="75565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/>
              <a:t>EXISTENCE AND UNIQUENESS QUESTIONS</a:t>
            </a:r>
          </a:p>
        </p:txBody>
      </p:sp>
      <p:graphicFrame>
        <p:nvGraphicFramePr>
          <p:cNvPr id="6153" name="Object 16"/>
          <p:cNvGraphicFramePr>
            <a:graphicFrameLocks noChangeAspect="1"/>
          </p:cNvGraphicFramePr>
          <p:nvPr/>
        </p:nvGraphicFramePr>
        <p:xfrm>
          <a:off x="25654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Equation" r:id="rId5" imgW="217805" imgH="371475" progId="Equation.DSMT4">
                  <p:embed/>
                </p:oleObj>
              </mc:Choice>
              <mc:Fallback>
                <p:oleObj name="Equation" r:id="rId5" imgW="217805" imgH="371475" progId="Equation.DSMT4">
                  <p:embed/>
                  <p:pic>
                    <p:nvPicPr>
                      <p:cNvPr id="0" name="图片 9216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654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" name="Object 17"/>
          <p:cNvGraphicFramePr>
            <a:graphicFrameLocks noChangeAspect="1"/>
          </p:cNvGraphicFramePr>
          <p:nvPr/>
        </p:nvGraphicFramePr>
        <p:xfrm>
          <a:off x="25654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Equation" r:id="rId7" imgW="217805" imgH="371475" progId="Equation.DSMT4">
                  <p:embed/>
                </p:oleObj>
              </mc:Choice>
              <mc:Fallback>
                <p:oleObj name="Equation" r:id="rId7" imgW="217805" imgH="371475" progId="Equation.DSMT4">
                  <p:embed/>
                  <p:pic>
                    <p:nvPicPr>
                      <p:cNvPr id="0" name="图片 9217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654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5" name="Object 18"/>
          <p:cNvGraphicFramePr>
            <a:graphicFrameLocks noChangeAspect="1"/>
          </p:cNvGraphicFramePr>
          <p:nvPr/>
        </p:nvGraphicFramePr>
        <p:xfrm>
          <a:off x="25146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Equation" r:id="rId8" imgW="217805" imgH="371475" progId="Equation.DSMT4">
                  <p:embed/>
                </p:oleObj>
              </mc:Choice>
              <mc:Fallback>
                <p:oleObj name="Equation" r:id="rId8" imgW="217805" imgH="371475" progId="Equation.DSMT4">
                  <p:embed/>
                  <p:pic>
                    <p:nvPicPr>
                      <p:cNvPr id="0" name="图片 9218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146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17012" y="1326112"/>
            <a:ext cx="5909975" cy="471853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307138"/>
            <a:ext cx="1905000" cy="474662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Slide 1.9- </a:t>
            </a:r>
            <a:fld id="{FB2B4970-6CDF-4631-9CBF-9C955502E3F9}" type="slidenum">
              <a:rPr lang="en-US" altLang="en-US" sz="1200" dirty="0" smtClean="0">
                <a:latin typeface="Arial" panose="020B0604020202020204" pitchFamily="34" charset="0"/>
              </a:rPr>
              <a:t>13</a:t>
            </a:fld>
            <a:endParaRPr lang="en-CA" altLang="en-US" sz="1200" dirty="0">
              <a:latin typeface="Arial" panose="020B0604020202020204" pitchFamily="34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342265" y="8763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/>
              <a:t>EXISTENCE AND UNIQUENESS QUESTIONS</a:t>
            </a:r>
          </a:p>
        </p:txBody>
      </p:sp>
      <p:graphicFrame>
        <p:nvGraphicFramePr>
          <p:cNvPr id="6153" name="Object 16"/>
          <p:cNvGraphicFramePr>
            <a:graphicFrameLocks noChangeAspect="1"/>
          </p:cNvGraphicFramePr>
          <p:nvPr/>
        </p:nvGraphicFramePr>
        <p:xfrm>
          <a:off x="25654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Equation" r:id="rId5" imgW="217805" imgH="371475" progId="Equation.DSMT4">
                  <p:embed/>
                </p:oleObj>
              </mc:Choice>
              <mc:Fallback>
                <p:oleObj name="Equation" r:id="rId5" imgW="217805" imgH="371475" progId="Equation.DSMT4">
                  <p:embed/>
                  <p:pic>
                    <p:nvPicPr>
                      <p:cNvPr id="0" name="图片 10240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654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" name="Object 17"/>
          <p:cNvGraphicFramePr>
            <a:graphicFrameLocks noChangeAspect="1"/>
          </p:cNvGraphicFramePr>
          <p:nvPr/>
        </p:nvGraphicFramePr>
        <p:xfrm>
          <a:off x="25654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Equation" r:id="rId7" imgW="217805" imgH="371475" progId="Equation.DSMT4">
                  <p:embed/>
                </p:oleObj>
              </mc:Choice>
              <mc:Fallback>
                <p:oleObj name="Equation" r:id="rId7" imgW="217805" imgH="371475" progId="Equation.DSMT4">
                  <p:embed/>
                  <p:pic>
                    <p:nvPicPr>
                      <p:cNvPr id="0" name="图片 10241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654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5" name="Object 18"/>
          <p:cNvGraphicFramePr>
            <a:graphicFrameLocks noChangeAspect="1"/>
          </p:cNvGraphicFramePr>
          <p:nvPr/>
        </p:nvGraphicFramePr>
        <p:xfrm>
          <a:off x="25146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Equation" r:id="rId8" imgW="217805" imgH="371475" progId="Equation.DSMT4">
                  <p:embed/>
                </p:oleObj>
              </mc:Choice>
              <mc:Fallback>
                <p:oleObj name="Equation" r:id="rId8" imgW="217805" imgH="371475" progId="Equation.DSMT4">
                  <p:embed/>
                  <p:pic>
                    <p:nvPicPr>
                      <p:cNvPr id="0" name="图片 10242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146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8474" y="1154725"/>
            <a:ext cx="6957910" cy="503506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98325" y="6307138"/>
            <a:ext cx="1905000" cy="474662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Slide 1.9- </a:t>
            </a:r>
            <a:fld id="{FB2B4970-6CDF-4631-9CBF-9C955502E3F9}" type="slidenum">
              <a:rPr lang="en-US" altLang="en-US" sz="1200" dirty="0" smtClean="0">
                <a:latin typeface="Arial" panose="020B0604020202020204" pitchFamily="34" charset="0"/>
              </a:rPr>
              <a:t>14</a:t>
            </a:fld>
            <a:endParaRPr lang="en-CA" altLang="en-US" sz="1200" dirty="0">
              <a:latin typeface="Arial" panose="020B0604020202020204" pitchFamily="34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334010" y="6223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/>
              <a:t>EXISTENCE AND UNIQUENESS QUESTIONS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6424" name="Rectangle 8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34104" y="1424350"/>
                <a:ext cx="8546125" cy="4572000"/>
              </a:xfrm>
            </p:spPr>
            <p:txBody>
              <a:bodyPr/>
              <a:lstStyle/>
              <a:p>
                <a:pPr eaLnBrk="1" hangingPunct="1"/>
                <a:r>
                  <a:rPr lang="en-US" altLang="en-US" sz="2800" b="1" dirty="0"/>
                  <a:t>Definition</a:t>
                </a:r>
                <a:r>
                  <a:rPr lang="en-US" altLang="en-US" sz="2800" dirty="0"/>
                  <a:t>: A mapping 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en-US" sz="2800" dirty="0"/>
                  <a:t> is said to be </a:t>
                </a:r>
                <a:r>
                  <a:rPr lang="en-US" altLang="en-US" sz="2800" b="1" dirty="0"/>
                  <a:t>onto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en-US" sz="2800" dirty="0"/>
                  <a:t> if each </a:t>
                </a:r>
                <a:r>
                  <a:rPr lang="en-US" altLang="en-US" sz="2800" b="1" dirty="0"/>
                  <a:t>b</a:t>
                </a:r>
                <a:r>
                  <a:rPr lang="en-US" altLang="en-US" sz="2800" dirty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en-US" sz="2800" dirty="0"/>
                  <a:t> is the image of </a:t>
                </a:r>
                <a:r>
                  <a:rPr lang="en-US" altLang="en-US" sz="2800" i="1" dirty="0"/>
                  <a:t>at least one </a:t>
                </a:r>
                <a:r>
                  <a:rPr lang="en-US" altLang="en-US" sz="2800" b="1" dirty="0"/>
                  <a:t>x </a:t>
                </a:r>
                <a:r>
                  <a:rPr lang="en-US" altLang="en-US" sz="2800" dirty="0"/>
                  <a:t>in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800" b="0" dirty="0"/>
              </a:p>
              <a:p>
                <a:pPr marL="0" indent="0" eaLnBrk="1" hangingPunct="1">
                  <a:buNone/>
                </a:pPr>
                <a:endParaRPr lang="en-US" altLang="en-US" sz="2800" dirty="0"/>
              </a:p>
              <a:p>
                <a:pPr eaLnBrk="1" hangingPunct="1"/>
                <a:r>
                  <a:rPr lang="en-US" altLang="en-US" sz="2800" dirty="0"/>
                  <a:t>Equivalently, T is onto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en-US" sz="2800" dirty="0"/>
                  <a:t> when the range of </a:t>
                </a:r>
                <a:r>
                  <a:rPr lang="en-US" altLang="en-US" sz="2800" i="1" dirty="0"/>
                  <a:t>T</a:t>
                </a:r>
                <a:r>
                  <a:rPr lang="en-US" altLang="en-US" sz="2800" dirty="0"/>
                  <a:t> is all of the codomain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en-US" sz="2800" dirty="0"/>
                  <a:t>. That is, </a:t>
                </a:r>
                <a:r>
                  <a:rPr lang="en-US" altLang="en-US" sz="2800" i="1" dirty="0"/>
                  <a:t>T</a:t>
                </a:r>
                <a:r>
                  <a:rPr lang="en-US" altLang="en-US" sz="2800" dirty="0"/>
                  <a:t> maps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en-US" sz="2800" dirty="0"/>
                  <a:t> onto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en-US" sz="2800" dirty="0"/>
                  <a:t> if, for each </a:t>
                </a:r>
                <a:r>
                  <a:rPr lang="en-US" altLang="en-US" sz="2800" b="1" dirty="0"/>
                  <a:t>b</a:t>
                </a:r>
                <a:r>
                  <a:rPr lang="en-US" altLang="en-US" sz="2800" dirty="0"/>
                  <a:t> in the codomain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en-US" sz="2800" dirty="0"/>
                  <a:t>, there exists at least one solution of T(x)= b . “Does T map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en-US" sz="2800" dirty="0"/>
                  <a:t> onto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en-US" sz="2800" dirty="0"/>
                  <a:t>?” is an existence question. The mapping </a:t>
                </a:r>
                <a:r>
                  <a:rPr lang="en-US" altLang="en-US" sz="2800" i="1" dirty="0"/>
                  <a:t>T</a:t>
                </a:r>
                <a:r>
                  <a:rPr lang="en-US" altLang="en-US" sz="2800" dirty="0"/>
                  <a:t> is not onto when there is some </a:t>
                </a:r>
                <a:r>
                  <a:rPr lang="en-US" altLang="en-US" sz="2800" b="1" dirty="0"/>
                  <a:t>b </a:t>
                </a:r>
                <a:r>
                  <a:rPr lang="en-US" altLang="en-US" sz="2800" dirty="0"/>
                  <a:t>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en-US" sz="2800" dirty="0"/>
                  <a:t> for which the equation T(x)=b has no solution. See the figure on the next slide.</a:t>
                </a:r>
              </a:p>
            </p:txBody>
          </p:sp>
        </mc:Choice>
        <mc:Fallback xmlns="">
          <p:sp>
            <p:nvSpPr>
              <p:cNvPr id="316424" name="Rectangle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34104" y="1424350"/>
                <a:ext cx="8546125" cy="4572000"/>
              </a:xfrm>
              <a:blipFill rotWithShape="0">
                <a:blip r:embed="rId5"/>
                <a:stretch>
                  <a:fillRect l="-1284" t="-1467" r="-1284" b="-2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p:graphicFrame>
        <p:nvGraphicFramePr>
          <p:cNvPr id="6153" name="Object 16"/>
          <p:cNvGraphicFramePr>
            <a:graphicFrameLocks noChangeAspect="1"/>
          </p:cNvGraphicFramePr>
          <p:nvPr/>
        </p:nvGraphicFramePr>
        <p:xfrm>
          <a:off x="25654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Equation" r:id="rId6" imgW="217805" imgH="371475" progId="Equation.DSMT4">
                  <p:embed/>
                </p:oleObj>
              </mc:Choice>
              <mc:Fallback>
                <p:oleObj name="Equation" r:id="rId6" imgW="217805" imgH="371475" progId="Equation.DSMT4">
                  <p:embed/>
                  <p:pic>
                    <p:nvPicPr>
                      <p:cNvPr id="0" name="图片 11264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654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98325" y="6307138"/>
            <a:ext cx="1905000" cy="474662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Slide 1.9- </a:t>
            </a:r>
            <a:fld id="{FB2B4970-6CDF-4631-9CBF-9C955502E3F9}" type="slidenum">
              <a:rPr lang="en-US" altLang="en-US" sz="1200" dirty="0" smtClean="0">
                <a:latin typeface="Arial" panose="020B0604020202020204" pitchFamily="34" charset="0"/>
              </a:rPr>
              <a:t>15</a:t>
            </a:fld>
            <a:endParaRPr lang="en-CA" altLang="en-US" sz="1200" dirty="0">
              <a:latin typeface="Arial" panose="020B0604020202020204" pitchFamily="34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334010" y="75565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/>
              <a:t>EXISTENCE AND UNIQUENESS QUESTIONS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6424" name="Rectangle 8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34104" y="1424350"/>
                <a:ext cx="8546125" cy="4572000"/>
              </a:xfrm>
            </p:spPr>
            <p:txBody>
              <a:bodyPr/>
              <a:lstStyle/>
              <a:p>
                <a:pPr eaLnBrk="1" hangingPunct="1"/>
                <a:endParaRPr lang="en-US" altLang="en-US" sz="2800" b="1" dirty="0"/>
              </a:p>
              <a:p>
                <a:pPr eaLnBrk="1" hangingPunct="1"/>
                <a:endParaRPr lang="en-US" altLang="en-US" sz="2800" b="1" dirty="0"/>
              </a:p>
              <a:p>
                <a:pPr eaLnBrk="1" hangingPunct="1"/>
                <a:endParaRPr lang="en-US" altLang="en-US" sz="2800" b="1" dirty="0"/>
              </a:p>
              <a:p>
                <a:pPr eaLnBrk="1" hangingPunct="1"/>
                <a:endParaRPr lang="en-US" altLang="en-US" sz="2800" b="1" dirty="0"/>
              </a:p>
              <a:p>
                <a:pPr eaLnBrk="1" hangingPunct="1"/>
                <a:endParaRPr lang="en-US" altLang="en-US" sz="2800" b="1" dirty="0"/>
              </a:p>
              <a:p>
                <a:pPr eaLnBrk="1" hangingPunct="1"/>
                <a:endParaRPr lang="en-US" altLang="en-US" sz="2800" b="1" dirty="0"/>
              </a:p>
              <a:p>
                <a:pPr eaLnBrk="1" hangingPunct="1"/>
                <a:r>
                  <a:rPr lang="en-US" altLang="en-US" sz="2800" b="1" dirty="0"/>
                  <a:t>Definition</a:t>
                </a:r>
                <a:r>
                  <a:rPr lang="en-US" altLang="en-US" sz="2800" dirty="0"/>
                  <a:t>: A mapping 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en-US" sz="2800" dirty="0"/>
                  <a:t> is said to be </a:t>
                </a:r>
                <a:r>
                  <a:rPr lang="en-US" altLang="en-US" sz="2800" b="1" dirty="0"/>
                  <a:t>one-to-one </a:t>
                </a:r>
                <a:r>
                  <a:rPr lang="en-US" altLang="en-US" sz="2800" dirty="0"/>
                  <a:t>if each </a:t>
                </a:r>
                <a:r>
                  <a:rPr lang="en-US" altLang="en-US" sz="2800" b="1" dirty="0"/>
                  <a:t>b</a:t>
                </a:r>
                <a:r>
                  <a:rPr lang="en-US" altLang="en-US" sz="2800" dirty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en-US" sz="2800" dirty="0"/>
                  <a:t> is the image of </a:t>
                </a:r>
                <a:r>
                  <a:rPr lang="en-US" altLang="en-US" sz="2800" i="1" dirty="0"/>
                  <a:t>at most one </a:t>
                </a:r>
                <a:r>
                  <a:rPr lang="en-US" altLang="en-US" sz="2800" b="1" dirty="0"/>
                  <a:t>x </a:t>
                </a:r>
                <a:r>
                  <a:rPr lang="en-US" altLang="en-US" sz="2800" dirty="0"/>
                  <a:t>in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800" b="0" dirty="0"/>
              </a:p>
              <a:p>
                <a:pPr marL="0" indent="0" eaLnBrk="1" hangingPunct="1">
                  <a:buNone/>
                </a:pPr>
                <a:endParaRPr lang="en-US" altLang="en-US" sz="2800" dirty="0"/>
              </a:p>
            </p:txBody>
          </p:sp>
        </mc:Choice>
        <mc:Fallback xmlns="">
          <p:sp>
            <p:nvSpPr>
              <p:cNvPr id="316424" name="Rectangle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34104" y="1424350"/>
                <a:ext cx="8546125" cy="4572000"/>
              </a:xfrm>
              <a:blipFill rotWithShape="0">
                <a:blip r:embed="rId5"/>
                <a:stretch>
                  <a:fillRect l="-1284" b="-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p:graphicFrame>
        <p:nvGraphicFramePr>
          <p:cNvPr id="6153" name="Object 16"/>
          <p:cNvGraphicFramePr>
            <a:graphicFrameLocks noChangeAspect="1"/>
          </p:cNvGraphicFramePr>
          <p:nvPr/>
        </p:nvGraphicFramePr>
        <p:xfrm>
          <a:off x="25654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Equation" r:id="rId6" imgW="217805" imgH="371475" progId="Equation.DSMT4">
                  <p:embed/>
                </p:oleObj>
              </mc:Choice>
              <mc:Fallback>
                <p:oleObj name="Equation" r:id="rId6" imgW="217805" imgH="371475" progId="Equation.DSMT4">
                  <p:embed/>
                  <p:pic>
                    <p:nvPicPr>
                      <p:cNvPr id="0" name="图片 12288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654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/>
          <a:srcRect b="11154"/>
          <a:stretch>
            <a:fillRect/>
          </a:stretch>
        </p:blipFill>
        <p:spPr>
          <a:xfrm>
            <a:off x="810428" y="1424350"/>
            <a:ext cx="7595016" cy="294633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98325" y="6307138"/>
            <a:ext cx="1905000" cy="474662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Slide 1.9- </a:t>
            </a:r>
            <a:fld id="{FB2B4970-6CDF-4631-9CBF-9C955502E3F9}" type="slidenum">
              <a:rPr lang="en-US" altLang="en-US" sz="1200" dirty="0" smtClean="0">
                <a:latin typeface="Arial" panose="020B0604020202020204" pitchFamily="34" charset="0"/>
              </a:rPr>
              <a:t>16</a:t>
            </a:fld>
            <a:endParaRPr lang="en-CA" altLang="en-US" sz="1200" dirty="0">
              <a:latin typeface="Arial" panose="020B0604020202020204" pitchFamily="34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258445" y="37465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/>
              <a:t>EXISTENCE AND UNIQUENESS QUESTIONS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6424" name="Rectangle 8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34104" y="1424350"/>
                <a:ext cx="8546125" cy="4572000"/>
              </a:xfrm>
            </p:spPr>
            <p:txBody>
              <a:bodyPr/>
              <a:lstStyle/>
              <a:p>
                <a:pPr eaLnBrk="1" hangingPunct="1"/>
                <a:r>
                  <a:rPr lang="en-US" altLang="en-US" sz="2800" b="1" dirty="0"/>
                  <a:t>Example 4</a:t>
                </a:r>
                <a:r>
                  <a:rPr lang="en-US" altLang="en-US" sz="2800" dirty="0"/>
                  <a:t>: Let T be the linear transformation whose standard matrix is</a:t>
                </a:r>
                <a:endParaRPr lang="en-US" altLang="en-US" sz="2800" b="0" dirty="0"/>
              </a:p>
              <a:p>
                <a:pPr marL="0" indent="0" algn="ctr" eaLnBrk="1" hangingPunct="1">
                  <a:buNone/>
                </a:pPr>
                <a:r>
                  <a:rPr lang="en-US" altLang="en-US" sz="2800" b="0" dirty="0"/>
                  <a:t>A=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  <m:t> −4</m:t>
                              </m:r>
                            </m:e>
                            <m:e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  <m:t>    2</m:t>
                              </m:r>
                            </m:e>
                            <m:e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  <m:t>    0</m:t>
                              </m:r>
                            </m:e>
                            <m:e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en-US" sz="2800" b="0" dirty="0"/>
              </a:p>
              <a:p>
                <a:pPr marL="0" indent="0" eaLnBrk="1" hangingPunct="1">
                  <a:buNone/>
                </a:pPr>
                <a:endParaRPr lang="en-US" altLang="en-US" sz="2800" dirty="0"/>
              </a:p>
              <a:p>
                <a:pPr eaLnBrk="1" hangingPunct="1"/>
                <a:r>
                  <a:rPr lang="en-US" altLang="en-US" sz="2800" dirty="0"/>
                  <a:t>Does T map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altLang="en-US" sz="2800" dirty="0"/>
                  <a:t> onto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en-US" sz="2800" dirty="0"/>
                  <a:t>? Is </a:t>
                </a:r>
                <a:r>
                  <a:rPr lang="en-US" altLang="en-US" sz="2800" i="1" dirty="0"/>
                  <a:t>T</a:t>
                </a:r>
                <a:r>
                  <a:rPr lang="en-US" altLang="en-US" sz="2800" dirty="0"/>
                  <a:t> a one-to-one mapping?</a:t>
                </a:r>
              </a:p>
            </p:txBody>
          </p:sp>
        </mc:Choice>
        <mc:Fallback xmlns="">
          <p:sp>
            <p:nvSpPr>
              <p:cNvPr id="316424" name="Rectangle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34104" y="1424350"/>
                <a:ext cx="8546125" cy="4572000"/>
              </a:xfrm>
              <a:blipFill rotWithShape="0">
                <a:blip r:embed="rId5"/>
                <a:stretch>
                  <a:fillRect l="-1284" t="-1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p:graphicFrame>
        <p:nvGraphicFramePr>
          <p:cNvPr id="6153" name="Object 16"/>
          <p:cNvGraphicFramePr>
            <a:graphicFrameLocks noChangeAspect="1"/>
          </p:cNvGraphicFramePr>
          <p:nvPr/>
        </p:nvGraphicFramePr>
        <p:xfrm>
          <a:off x="25654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Equation" r:id="rId6" imgW="217805" imgH="371475" progId="Equation.DSMT4">
                  <p:embed/>
                </p:oleObj>
              </mc:Choice>
              <mc:Fallback>
                <p:oleObj name="Equation" r:id="rId6" imgW="217805" imgH="371475" progId="Equation.DSMT4">
                  <p:embed/>
                  <p:pic>
                    <p:nvPicPr>
                      <p:cNvPr id="0" name="图片 13312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654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98325" y="6307138"/>
            <a:ext cx="1905000" cy="474662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Slide 1.9- </a:t>
            </a:r>
            <a:fld id="{FB2B4970-6CDF-4631-9CBF-9C955502E3F9}" type="slidenum">
              <a:rPr lang="en-US" altLang="en-US" sz="1200" dirty="0" smtClean="0">
                <a:latin typeface="Arial" panose="020B0604020202020204" pitchFamily="34" charset="0"/>
              </a:rPr>
              <a:t>17</a:t>
            </a:fld>
            <a:endParaRPr lang="en-CA" altLang="en-US" sz="1200" dirty="0">
              <a:latin typeface="Arial" panose="020B0604020202020204" pitchFamily="34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334010" y="12065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/>
              <a:t>EXISTENCE AND UNIQUENESS QUESTIONS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6424" name="Rectangle 8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34104" y="1424350"/>
                <a:ext cx="8546125" cy="4572000"/>
              </a:xfrm>
            </p:spPr>
            <p:txBody>
              <a:bodyPr/>
              <a:lstStyle/>
              <a:p>
                <a:pPr eaLnBrk="1" hangingPunct="1"/>
                <a:r>
                  <a:rPr lang="en-US" altLang="en-US" sz="2800" b="1" dirty="0"/>
                  <a:t>Solution</a:t>
                </a:r>
                <a:r>
                  <a:rPr lang="en-US" altLang="en-US" sz="2800" dirty="0"/>
                  <a:t>: Since </a:t>
                </a:r>
                <a:r>
                  <a:rPr lang="en-US" altLang="en-US" sz="2800" i="1" dirty="0"/>
                  <a:t>A</a:t>
                </a:r>
                <a:r>
                  <a:rPr lang="en-US" altLang="en-US" sz="2800" dirty="0"/>
                  <a:t> happens to be in echelon form, we can see at once that </a:t>
                </a:r>
                <a:r>
                  <a:rPr lang="en-US" altLang="en-US" sz="2800" i="1" dirty="0"/>
                  <a:t>A</a:t>
                </a:r>
                <a:r>
                  <a:rPr lang="en-US" altLang="en-US" sz="2800" dirty="0"/>
                  <a:t> has a pivot position in each row. By Theorem 4 in Section 1.4, for each </a:t>
                </a:r>
                <a:r>
                  <a:rPr lang="en-US" altLang="en-US" sz="2800" b="1" dirty="0"/>
                  <a:t>b</a:t>
                </a:r>
                <a:r>
                  <a:rPr lang="en-US" altLang="en-US" sz="2800" dirty="0"/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en-US" sz="2800" dirty="0"/>
                  <a:t>, the equation Ax=b is consistent. In other words, the linear transformation T maps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altLang="en-US" sz="2800" dirty="0"/>
                  <a:t>(its domain) onto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altLang="en-US" sz="2800" dirty="0"/>
                  <a:t>. </a:t>
                </a:r>
              </a:p>
              <a:p>
                <a:pPr eaLnBrk="1" hangingPunct="1"/>
                <a:r>
                  <a:rPr lang="en-US" altLang="en-US" sz="2800" dirty="0"/>
                  <a:t>However, since the equation Ax=b has a free variable (because there are four variables and only three basic variables), each </a:t>
                </a:r>
                <a:r>
                  <a:rPr lang="en-US" altLang="en-US" sz="2800" b="1" dirty="0"/>
                  <a:t>b</a:t>
                </a:r>
                <a:r>
                  <a:rPr lang="en-US" altLang="en-US" sz="2800" dirty="0"/>
                  <a:t> is the image of more than one </a:t>
                </a:r>
                <a:r>
                  <a:rPr lang="en-US" altLang="en-US" sz="2800" b="1" dirty="0"/>
                  <a:t>x</a:t>
                </a:r>
                <a:r>
                  <a:rPr lang="en-US" altLang="en-US" sz="2800" dirty="0"/>
                  <a:t>. This is, </a:t>
                </a:r>
                <a:r>
                  <a:rPr lang="en-US" altLang="en-US" sz="2800" i="1" dirty="0"/>
                  <a:t>T</a:t>
                </a:r>
                <a:r>
                  <a:rPr lang="en-US" altLang="en-US" sz="2800" dirty="0"/>
                  <a:t> is </a:t>
                </a:r>
                <a:r>
                  <a:rPr lang="en-US" altLang="en-US" sz="2800" i="1" dirty="0"/>
                  <a:t>not</a:t>
                </a:r>
                <a:r>
                  <a:rPr lang="en-US" altLang="en-US" sz="2800" dirty="0"/>
                  <a:t> one-to-one.</a:t>
                </a:r>
                <a:endParaRPr lang="en-US" altLang="en-US" sz="2800" b="0" dirty="0"/>
              </a:p>
              <a:p>
                <a:pPr marL="0" indent="0" eaLnBrk="1" hangingPunct="1">
                  <a:buNone/>
                </a:pPr>
                <a:endParaRPr lang="en-US" altLang="en-US" sz="2800" dirty="0"/>
              </a:p>
            </p:txBody>
          </p:sp>
        </mc:Choice>
        <mc:Fallback xmlns="">
          <p:sp>
            <p:nvSpPr>
              <p:cNvPr id="316424" name="Rectangle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34104" y="1424350"/>
                <a:ext cx="8546125" cy="4572000"/>
              </a:xfrm>
              <a:blipFill rotWithShape="0">
                <a:blip r:embed="rId5"/>
                <a:stretch>
                  <a:fillRect l="-1284" t="-1467" r="-9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p:graphicFrame>
        <p:nvGraphicFramePr>
          <p:cNvPr id="6153" name="Object 16"/>
          <p:cNvGraphicFramePr>
            <a:graphicFrameLocks noChangeAspect="1"/>
          </p:cNvGraphicFramePr>
          <p:nvPr/>
        </p:nvGraphicFramePr>
        <p:xfrm>
          <a:off x="25654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Equation" r:id="rId6" imgW="217805" imgH="371475" progId="Equation.DSMT4">
                  <p:embed/>
                </p:oleObj>
              </mc:Choice>
              <mc:Fallback>
                <p:oleObj name="Equation" r:id="rId6" imgW="217805" imgH="371475" progId="Equation.DSMT4">
                  <p:embed/>
                  <p:pic>
                    <p:nvPicPr>
                      <p:cNvPr id="0" name="图片 14336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654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98325" y="6307138"/>
            <a:ext cx="1905000" cy="474662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Slide 1.9- </a:t>
            </a:r>
            <a:fld id="{FB2B4970-6CDF-4631-9CBF-9C955502E3F9}" type="slidenum">
              <a:rPr lang="en-US" altLang="en-US" sz="1200" dirty="0" smtClean="0">
                <a:latin typeface="Arial" panose="020B0604020202020204" pitchFamily="34" charset="0"/>
              </a:rPr>
              <a:t>18</a:t>
            </a:fld>
            <a:endParaRPr lang="en-CA" altLang="en-US" sz="1200" dirty="0">
              <a:latin typeface="Arial" panose="020B0604020202020204" pitchFamily="34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318770" y="24765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/>
              <a:t>EXISTENCE AND UNIQUENESS QUESTIONS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6424" name="Rectangle 8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39947" y="1324152"/>
                <a:ext cx="8229600" cy="4572000"/>
              </a:xfrm>
            </p:spPr>
            <p:txBody>
              <a:bodyPr/>
              <a:lstStyle/>
              <a:p>
                <a:pPr eaLnBrk="1" hangingPunct="1"/>
                <a:r>
                  <a:rPr lang="en-US" altLang="en-US" sz="2800" b="1" dirty="0">
                    <a:solidFill>
                      <a:srgbClr val="077C97"/>
                    </a:solidFill>
                  </a:rPr>
                  <a:t>Theorem 11</a:t>
                </a:r>
                <a:r>
                  <a:rPr lang="en-US" altLang="en-US" sz="2800" dirty="0"/>
                  <a:t>: Let 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en-US" sz="2800" dirty="0"/>
                  <a:t> be a linear transformation. Then T is one-to-one if and only if the equation T(x)=0 has only the trivial solution.</a:t>
                </a:r>
                <a:endParaRPr lang="en-US" altLang="en-US" sz="2800" b="0" i="0" dirty="0">
                  <a:latin typeface="Cambria Math" panose="02040503050406030204" pitchFamily="18" charset="0"/>
                </a:endParaRPr>
              </a:p>
              <a:p>
                <a:pPr eaLnBrk="1" hangingPunct="1"/>
                <a:r>
                  <a:rPr lang="en-US" altLang="en-US" sz="2800" b="1" dirty="0"/>
                  <a:t>Proof</a:t>
                </a:r>
                <a:r>
                  <a:rPr lang="en-US" altLang="en-US" sz="2800" dirty="0"/>
                  <a:t>: Since </a:t>
                </a:r>
                <a:r>
                  <a:rPr lang="en-US" altLang="en-US" sz="2800" i="1" dirty="0"/>
                  <a:t>T</a:t>
                </a:r>
                <a:r>
                  <a:rPr lang="en-US" altLang="en-US" sz="2800" dirty="0"/>
                  <a:t> is linear, T(0) =0. If </a:t>
                </a:r>
                <a:r>
                  <a:rPr lang="en-US" altLang="en-US" sz="2800" i="1" dirty="0"/>
                  <a:t>T</a:t>
                </a:r>
                <a:r>
                  <a:rPr lang="en-US" altLang="en-US" sz="2800" dirty="0"/>
                  <a:t> is one-to-one, then the equation T(x)=0 has at most one solution and hence only the trivial solution. </a:t>
                </a:r>
              </a:p>
              <a:p>
                <a:pPr eaLnBrk="1" hangingPunct="1"/>
                <a:r>
                  <a:rPr lang="en-US" altLang="en-US" sz="2800" dirty="0"/>
                  <a:t>If </a:t>
                </a:r>
                <a:r>
                  <a:rPr lang="en-US" altLang="en-US" sz="2800" i="1" dirty="0"/>
                  <a:t>T</a:t>
                </a:r>
                <a:r>
                  <a:rPr lang="en-US" altLang="en-US" sz="2800" dirty="0"/>
                  <a:t> is not one-to-one, then there is a b that is the image of at least two different vectors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en-US" sz="2800" dirty="0"/>
                  <a:t>--say, </a:t>
                </a:r>
                <a:r>
                  <a:rPr lang="en-US" altLang="en-US" sz="2800" b="1" dirty="0"/>
                  <a:t>u</a:t>
                </a:r>
                <a:r>
                  <a:rPr lang="en-US" altLang="en-US" sz="2800" dirty="0"/>
                  <a:t> and </a:t>
                </a:r>
                <a:r>
                  <a:rPr lang="en-US" altLang="en-US" sz="2800" b="1" dirty="0"/>
                  <a:t>v</a:t>
                </a:r>
                <a:r>
                  <a:rPr lang="en-US" altLang="en-US" sz="2800" dirty="0"/>
                  <a:t>. That is T(u)=</a:t>
                </a:r>
                <a:r>
                  <a:rPr lang="en-US" altLang="en-US" sz="2800" i="1" dirty="0"/>
                  <a:t>b</a:t>
                </a:r>
                <a:r>
                  <a:rPr lang="en-US" altLang="en-US" sz="2800" dirty="0"/>
                  <a:t> and T(v)=</a:t>
                </a:r>
                <a:r>
                  <a:rPr lang="en-US" altLang="en-US" sz="2800" i="1" dirty="0"/>
                  <a:t>b</a:t>
                </a:r>
                <a:r>
                  <a:rPr lang="en-US" altLang="en-US" sz="2800" dirty="0"/>
                  <a:t>. But then, since </a:t>
                </a:r>
                <a:r>
                  <a:rPr lang="en-US" altLang="en-US" sz="2800" i="1" dirty="0"/>
                  <a:t>T</a:t>
                </a:r>
                <a:r>
                  <a:rPr lang="en-US" altLang="en-US" sz="2800" dirty="0"/>
                  <a:t> is linear,</a:t>
                </a: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alt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alt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en-US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alt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en-US" sz="28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en-US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altLang="en-US" sz="2800" dirty="0"/>
              </a:p>
            </p:txBody>
          </p:sp>
        </mc:Choice>
        <mc:Fallback xmlns="">
          <p:sp>
            <p:nvSpPr>
              <p:cNvPr id="316424" name="Rectangle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39947" y="1324152"/>
                <a:ext cx="8229600" cy="4572000"/>
              </a:xfrm>
              <a:blipFill rotWithShape="0">
                <a:blip r:embed="rId5"/>
                <a:stretch>
                  <a:fillRect l="-1259" t="-1333" r="-2593" b="-6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p:graphicFrame>
        <p:nvGraphicFramePr>
          <p:cNvPr id="6153" name="Object 16"/>
          <p:cNvGraphicFramePr>
            <a:graphicFrameLocks noChangeAspect="1"/>
          </p:cNvGraphicFramePr>
          <p:nvPr/>
        </p:nvGraphicFramePr>
        <p:xfrm>
          <a:off x="25654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Equation" r:id="rId6" imgW="217805" imgH="371475" progId="Equation.DSMT4">
                  <p:embed/>
                </p:oleObj>
              </mc:Choice>
              <mc:Fallback>
                <p:oleObj name="Equation" r:id="rId6" imgW="217805" imgH="371475" progId="Equation.DSMT4">
                  <p:embed/>
                  <p:pic>
                    <p:nvPicPr>
                      <p:cNvPr id="0" name="图片 15360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654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" name="Object 17"/>
          <p:cNvGraphicFramePr>
            <a:graphicFrameLocks noChangeAspect="1"/>
          </p:cNvGraphicFramePr>
          <p:nvPr/>
        </p:nvGraphicFramePr>
        <p:xfrm>
          <a:off x="25654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" name="Equation" r:id="rId8" imgW="217805" imgH="371475" progId="Equation.DSMT4">
                  <p:embed/>
                </p:oleObj>
              </mc:Choice>
              <mc:Fallback>
                <p:oleObj name="Equation" r:id="rId8" imgW="217805" imgH="371475" progId="Equation.DSMT4">
                  <p:embed/>
                  <p:pic>
                    <p:nvPicPr>
                      <p:cNvPr id="0" name="图片 15361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654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5" name="Object 18"/>
          <p:cNvGraphicFramePr>
            <a:graphicFrameLocks noChangeAspect="1"/>
          </p:cNvGraphicFramePr>
          <p:nvPr/>
        </p:nvGraphicFramePr>
        <p:xfrm>
          <a:off x="25146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1" name="Equation" r:id="rId9" imgW="217805" imgH="371475" progId="Equation.DSMT4">
                  <p:embed/>
                </p:oleObj>
              </mc:Choice>
              <mc:Fallback>
                <p:oleObj name="Equation" r:id="rId9" imgW="217805" imgH="371475" progId="Equation.DSMT4">
                  <p:embed/>
                  <p:pic>
                    <p:nvPicPr>
                      <p:cNvPr id="0" name="图片 15362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146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98325" y="6307138"/>
            <a:ext cx="1905000" cy="474662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Slide 1.9- </a:t>
            </a:r>
            <a:fld id="{FB2B4970-6CDF-4631-9CBF-9C955502E3F9}" type="slidenum">
              <a:rPr lang="en-US" altLang="en-US" sz="1200" dirty="0" smtClean="0">
                <a:latin typeface="Arial" panose="020B0604020202020204" pitchFamily="34" charset="0"/>
              </a:rPr>
              <a:t>19</a:t>
            </a:fld>
            <a:endParaRPr lang="en-CA" altLang="en-US" sz="1200" dirty="0">
              <a:latin typeface="Arial" panose="020B0604020202020204" pitchFamily="34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343535" y="37465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/>
              <a:t>EXISTENCE AND UNIQUENESS QUESTIONS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6424" name="Rectangle 8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67416" y="1324152"/>
                <a:ext cx="8704053" cy="4572000"/>
              </a:xfrm>
            </p:spPr>
            <p:txBody>
              <a:bodyPr/>
              <a:lstStyle/>
              <a:p>
                <a:pPr eaLnBrk="1" hangingPunct="1"/>
                <a:r>
                  <a:rPr lang="en-US" altLang="en-US" sz="2800" dirty="0"/>
                  <a:t>The vector </a:t>
                </a:r>
                <a:r>
                  <a:rPr lang="en-US" altLang="en-US" sz="2800" b="1" dirty="0"/>
                  <a:t>u – v </a:t>
                </a:r>
                <a:r>
                  <a:rPr lang="en-US" altLang="en-US" sz="2800" dirty="0"/>
                  <a:t>is not zero, since u ≠ v. Hence the equation T(x)=0 has more than one solution. So, either the two conditions in the theorem are both true or they are both false. </a:t>
                </a:r>
              </a:p>
              <a:p>
                <a:pPr eaLnBrk="1" hangingPunct="1"/>
                <a:r>
                  <a:rPr lang="en-US" altLang="en-US" sz="2800" b="1" dirty="0">
                    <a:solidFill>
                      <a:srgbClr val="077C97"/>
                    </a:solidFill>
                  </a:rPr>
                  <a:t>Theorem 12</a:t>
                </a:r>
                <a:r>
                  <a:rPr lang="en-US" altLang="en-US" sz="2800" dirty="0"/>
                  <a:t>: Let 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en-US" sz="2800" dirty="0"/>
                  <a:t> be a linear transformation and let A be the standard matrix for T. Then:</a:t>
                </a:r>
              </a:p>
              <a:p>
                <a:pPr marL="514350" indent="-514350" eaLnBrk="1" hangingPunct="1">
                  <a:buFont typeface="+mj-lt"/>
                  <a:buAutoNum type="alphaLcParenR"/>
                </a:pPr>
                <a:r>
                  <a:rPr lang="en-US" altLang="en-US" sz="2800" i="1" dirty="0"/>
                  <a:t>T</a:t>
                </a:r>
                <a:r>
                  <a:rPr lang="en-US" altLang="en-US" sz="2800" dirty="0"/>
                  <a:t> maps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en-US" sz="2800" dirty="0"/>
                  <a:t> onto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en-US" sz="2800" dirty="0"/>
                  <a:t> if and only if the columns of </a:t>
                </a:r>
                <a:r>
                  <a:rPr lang="en-US" altLang="en-US" sz="2800" i="1" dirty="0"/>
                  <a:t>A</a:t>
                </a:r>
                <a:r>
                  <a:rPr lang="en-US" altLang="en-US" sz="2800" dirty="0"/>
                  <a:t> span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en-US" sz="2800" dirty="0"/>
                  <a:t>;</a:t>
                </a:r>
              </a:p>
              <a:p>
                <a:pPr marL="514350" indent="-514350" eaLnBrk="1" hangingPunct="1">
                  <a:buFont typeface="+mj-lt"/>
                  <a:buAutoNum type="alphaLcParenR"/>
                </a:pPr>
                <a:r>
                  <a:rPr lang="en-US" altLang="en-US" sz="2800" i="1" dirty="0"/>
                  <a:t>T</a:t>
                </a:r>
                <a:r>
                  <a:rPr lang="en-US" altLang="en-US" sz="2800" dirty="0"/>
                  <a:t> is one-to-one if and only if the columns of </a:t>
                </a:r>
                <a:r>
                  <a:rPr lang="en-US" altLang="en-US" sz="2800" i="1" dirty="0"/>
                  <a:t>A</a:t>
                </a:r>
                <a:r>
                  <a:rPr lang="en-US" altLang="en-US" sz="2800" dirty="0"/>
                  <a:t> are linearly independent.</a:t>
                </a:r>
              </a:p>
            </p:txBody>
          </p:sp>
        </mc:Choice>
        <mc:Fallback xmlns="">
          <p:sp>
            <p:nvSpPr>
              <p:cNvPr id="316424" name="Rectangle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67416" y="1324152"/>
                <a:ext cx="8704053" cy="4572000"/>
              </a:xfrm>
              <a:blipFill rotWithShape="0">
                <a:blip r:embed="rId5"/>
                <a:stretch>
                  <a:fillRect l="-1261" t="-1333" r="-2311" b="-4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p:graphicFrame>
        <p:nvGraphicFramePr>
          <p:cNvPr id="6153" name="Object 16"/>
          <p:cNvGraphicFramePr>
            <a:graphicFrameLocks noChangeAspect="1"/>
          </p:cNvGraphicFramePr>
          <p:nvPr/>
        </p:nvGraphicFramePr>
        <p:xfrm>
          <a:off x="25654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" name="Equation" r:id="rId6" imgW="217805" imgH="371475" progId="Equation.DSMT4">
                  <p:embed/>
                </p:oleObj>
              </mc:Choice>
              <mc:Fallback>
                <p:oleObj name="Equation" r:id="rId6" imgW="217805" imgH="371475" progId="Equation.DSMT4">
                  <p:embed/>
                  <p:pic>
                    <p:nvPicPr>
                      <p:cNvPr id="0" name="图片 16384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654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" name="Object 17"/>
          <p:cNvGraphicFramePr>
            <a:graphicFrameLocks noChangeAspect="1"/>
          </p:cNvGraphicFramePr>
          <p:nvPr/>
        </p:nvGraphicFramePr>
        <p:xfrm>
          <a:off x="25654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4" name="Equation" r:id="rId8" imgW="217805" imgH="371475" progId="Equation.DSMT4">
                  <p:embed/>
                </p:oleObj>
              </mc:Choice>
              <mc:Fallback>
                <p:oleObj name="Equation" r:id="rId8" imgW="217805" imgH="371475" progId="Equation.DSMT4">
                  <p:embed/>
                  <p:pic>
                    <p:nvPicPr>
                      <p:cNvPr id="0" name="图片 16385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654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5" name="Object 18"/>
          <p:cNvGraphicFramePr>
            <a:graphicFrameLocks noChangeAspect="1"/>
          </p:cNvGraphicFramePr>
          <p:nvPr/>
        </p:nvGraphicFramePr>
        <p:xfrm>
          <a:off x="25146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5" name="Equation" r:id="rId9" imgW="217805" imgH="371475" progId="Equation.DSMT4">
                  <p:embed/>
                </p:oleObj>
              </mc:Choice>
              <mc:Fallback>
                <p:oleObj name="Equation" r:id="rId9" imgW="217805" imgH="371475" progId="Equation.DSMT4">
                  <p:embed/>
                  <p:pic>
                    <p:nvPicPr>
                      <p:cNvPr id="0" name="图片 16386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146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228078" y="476435"/>
            <a:ext cx="5943600" cy="1295400"/>
          </a:xfrm>
        </p:spPr>
        <p:txBody>
          <a:bodyPr/>
          <a:lstStyle/>
          <a:p>
            <a:pPr eaLnBrk="1" hangingPunct="1"/>
            <a:r>
              <a:rPr lang="en-US" altLang="en-US" dirty="0"/>
              <a:t>Linear Equations</a:t>
            </a:r>
            <a:br>
              <a:rPr lang="en-US" altLang="en-US" dirty="0"/>
            </a:br>
            <a:r>
              <a:rPr lang="en-US" altLang="en-US" dirty="0"/>
              <a:t>in Linear Algebra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lvl="0" eaLnBrk="1" hangingPunct="1"/>
            <a:r>
              <a:rPr lang="en-US" altLang="en-US" dirty="0"/>
              <a:t>THE MATRIX OF A LINEAR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3405273436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98325" y="6307138"/>
            <a:ext cx="1905000" cy="474662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Slide 1.9- </a:t>
            </a:r>
            <a:fld id="{FB2B4970-6CDF-4631-9CBF-9C955502E3F9}" type="slidenum">
              <a:rPr lang="en-US" altLang="en-US" sz="1200" dirty="0" smtClean="0">
                <a:latin typeface="Arial" panose="020B0604020202020204" pitchFamily="34" charset="0"/>
              </a:rPr>
              <a:t>20</a:t>
            </a:fld>
            <a:endParaRPr lang="en-CA" altLang="en-US" sz="1200" dirty="0">
              <a:latin typeface="Arial" panose="020B0604020202020204" pitchFamily="34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353695" y="762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/>
              <a:t>EXISTENCE AND UNIQUENESS QUESTIONS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6424" name="Rectangle 8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50163" y="1255140"/>
                <a:ext cx="8436637" cy="4572000"/>
              </a:xfrm>
            </p:spPr>
            <p:txBody>
              <a:bodyPr/>
              <a:lstStyle/>
              <a:p>
                <a:pPr eaLnBrk="1" hangingPunct="1"/>
                <a:r>
                  <a:rPr lang="en-US" altLang="en-US" sz="2800" b="1" dirty="0"/>
                  <a:t>Proof:</a:t>
                </a:r>
              </a:p>
              <a:p>
                <a:pPr marL="514350" indent="-514350" eaLnBrk="1" hangingPunct="1">
                  <a:buFont typeface="+mj-lt"/>
                  <a:buAutoNum type="alphaLcParenR"/>
                </a:pPr>
                <a:r>
                  <a:rPr lang="en-US" altLang="en-US" sz="2800" dirty="0"/>
                  <a:t>By Theorem 4 in Section 1.4, the columns of </a:t>
                </a:r>
                <a:r>
                  <a:rPr lang="en-US" altLang="en-US" sz="2800" i="1" dirty="0"/>
                  <a:t>A</a:t>
                </a:r>
                <a:r>
                  <a:rPr lang="en-US" altLang="en-US" sz="2800" dirty="0"/>
                  <a:t> span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en-US" sz="2800" dirty="0"/>
                  <a:t> if and only if for each b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en-US" sz="2800" dirty="0"/>
                  <a:t> the equation Ax=b is consistent—in other words, if and only if for every </a:t>
                </a:r>
                <a:r>
                  <a:rPr lang="en-US" altLang="en-US" sz="2800" b="1" dirty="0"/>
                  <a:t>b</a:t>
                </a:r>
                <a:r>
                  <a:rPr lang="en-US" altLang="en-US" sz="2800" dirty="0"/>
                  <a:t>, the equation T(x)=b has at least one solution. This is true if and only if </a:t>
                </a:r>
                <a:r>
                  <a:rPr lang="en-US" altLang="en-US" sz="2800" i="1" dirty="0"/>
                  <a:t>T </a:t>
                </a:r>
                <a:r>
                  <a:rPr lang="en-US" altLang="en-US" sz="2800" dirty="0"/>
                  <a:t>maps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en-US" sz="2800" dirty="0"/>
                  <a:t> onto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en-US" sz="2800" dirty="0"/>
                  <a:t>.</a:t>
                </a:r>
              </a:p>
              <a:p>
                <a:pPr marL="514350" indent="-514350" eaLnBrk="1" hangingPunct="1">
                  <a:buFont typeface="+mj-lt"/>
                  <a:buAutoNum type="alphaLcParenR"/>
                </a:pPr>
                <a:r>
                  <a:rPr lang="en-US" altLang="en-US" sz="2800" dirty="0"/>
                  <a:t>The equations T(x)=0 and Ax=0 are the same except for notation. So, by Theorem 11, </a:t>
                </a:r>
                <a:r>
                  <a:rPr lang="en-US" altLang="en-US" sz="2800" i="1" dirty="0"/>
                  <a:t>T</a:t>
                </a:r>
                <a:r>
                  <a:rPr lang="en-US" altLang="en-US" sz="2800" dirty="0"/>
                  <a:t> is one-to-one if and only if Ax=0 has only the trivial solution. This happens if and only if the columns of </a:t>
                </a:r>
                <a:r>
                  <a:rPr lang="en-US" altLang="en-US" sz="2800" i="1" dirty="0"/>
                  <a:t>A</a:t>
                </a:r>
                <a:r>
                  <a:rPr lang="en-US" altLang="en-US" sz="2800" dirty="0"/>
                  <a:t> are linearly independent.</a:t>
                </a:r>
              </a:p>
            </p:txBody>
          </p:sp>
        </mc:Choice>
        <mc:Fallback xmlns="">
          <p:sp>
            <p:nvSpPr>
              <p:cNvPr id="316424" name="Rectangle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0163" y="1255140"/>
                <a:ext cx="8436637" cy="4572000"/>
              </a:xfrm>
              <a:blipFill rotWithShape="0">
                <a:blip r:embed="rId5"/>
                <a:stretch>
                  <a:fillRect l="-1301" t="-1467" r="-1662" b="-12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p:graphicFrame>
        <p:nvGraphicFramePr>
          <p:cNvPr id="6153" name="Object 16"/>
          <p:cNvGraphicFramePr>
            <a:graphicFrameLocks noChangeAspect="1"/>
          </p:cNvGraphicFramePr>
          <p:nvPr/>
        </p:nvGraphicFramePr>
        <p:xfrm>
          <a:off x="25654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name="Equation" r:id="rId6" imgW="217805" imgH="371475" progId="Equation.DSMT4">
                  <p:embed/>
                </p:oleObj>
              </mc:Choice>
              <mc:Fallback>
                <p:oleObj name="Equation" r:id="rId6" imgW="217805" imgH="371475" progId="Equation.DSMT4">
                  <p:embed/>
                  <p:pic>
                    <p:nvPicPr>
                      <p:cNvPr id="0" name="图片 17408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654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" name="Object 17"/>
          <p:cNvGraphicFramePr>
            <a:graphicFrameLocks noChangeAspect="1"/>
          </p:cNvGraphicFramePr>
          <p:nvPr/>
        </p:nvGraphicFramePr>
        <p:xfrm>
          <a:off x="25654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" name="Equation" r:id="rId8" imgW="217805" imgH="371475" progId="Equation.DSMT4">
                  <p:embed/>
                </p:oleObj>
              </mc:Choice>
              <mc:Fallback>
                <p:oleObj name="Equation" r:id="rId8" imgW="217805" imgH="371475" progId="Equation.DSMT4">
                  <p:embed/>
                  <p:pic>
                    <p:nvPicPr>
                      <p:cNvPr id="0" name="图片 17409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654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5" name="Object 18"/>
          <p:cNvGraphicFramePr>
            <a:graphicFrameLocks noChangeAspect="1"/>
          </p:cNvGraphicFramePr>
          <p:nvPr/>
        </p:nvGraphicFramePr>
        <p:xfrm>
          <a:off x="25146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9" name="Equation" r:id="rId9" imgW="217805" imgH="371475" progId="Equation.DSMT4">
                  <p:embed/>
                </p:oleObj>
              </mc:Choice>
              <mc:Fallback>
                <p:oleObj name="Equation" r:id="rId9" imgW="217805" imgH="371475" progId="Equation.DSMT4">
                  <p:embed/>
                  <p:pic>
                    <p:nvPicPr>
                      <p:cNvPr id="0" name="图片 17410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146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b="1"/>
              <a:t>1</a:t>
            </a:r>
          </a:p>
        </p:txBody>
      </p:sp>
      <p:sp>
        <p:nvSpPr>
          <p:cNvPr id="6145" name="标题 437250"/>
          <p:cNvSpPr>
            <a:spLocks noGrp="1"/>
          </p:cNvSpPr>
          <p:nvPr/>
        </p:nvSpPr>
        <p:spPr>
          <a:xfrm>
            <a:off x="804545" y="1066800"/>
            <a:ext cx="5943600" cy="12954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3600" b="0" i="0" u="none" kern="1200" baseline="0">
                <a:solidFill>
                  <a:srgbClr val="077C97"/>
                </a:solidFill>
                <a:latin typeface="Times New Roman" panose="02020603050405020304" pitchFamily="18" charset="0"/>
                <a:ea typeface="+mj-ea"/>
                <a:cs typeface="+mj-cs"/>
              </a:defRPr>
            </a:lvl1pPr>
          </a:lstStyle>
          <a:p>
            <a:pPr defTabSz="914400">
              <a:buSzTx/>
            </a:pPr>
            <a:r>
              <a:rPr lang="en-US" altLang="zh-CN" kern="1200" baseline="0">
                <a:latin typeface="Times New Roman" panose="02020603050405020304" pitchFamily="18" charset="0"/>
                <a:ea typeface="+mj-ea"/>
                <a:cs typeface="+mj-cs"/>
              </a:rPr>
              <a:t>Linear Equations</a:t>
            </a:r>
            <a:br>
              <a:rPr lang="en-US" altLang="zh-CN" kern="1200" baseline="0">
                <a:latin typeface="Times New Roman" panose="02020603050405020304" pitchFamily="18" charset="0"/>
                <a:ea typeface="+mj-ea"/>
                <a:cs typeface="+mj-cs"/>
              </a:rPr>
            </a:br>
            <a:r>
              <a:rPr lang="en-US" altLang="zh-CN" kern="1200" baseline="0">
                <a:latin typeface="Times New Roman" panose="02020603050405020304" pitchFamily="18" charset="0"/>
                <a:ea typeface="+mj-ea"/>
                <a:cs typeface="+mj-cs"/>
              </a:rPr>
              <a:t>in Linear Algebra</a:t>
            </a:r>
          </a:p>
        </p:txBody>
      </p:sp>
      <p:sp>
        <p:nvSpPr>
          <p:cNvPr id="6146" name="副标题 437251"/>
          <p:cNvSpPr>
            <a:spLocks noGrp="1"/>
          </p:cNvSpPr>
          <p:nvPr/>
        </p:nvSpPr>
        <p:spPr>
          <a:xfrm>
            <a:off x="1564640" y="2908300"/>
            <a:ext cx="6788785" cy="3352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SzTx/>
              <a:buFont typeface="Wingdings" panose="05000000000000000000" pitchFamily="2" charset="2"/>
              <a:buNone/>
              <a:defRPr sz="2800" b="0" i="0" u="none" kern="1200" baseline="0">
                <a:solidFill>
                  <a:srgbClr val="077C97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lvl="1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SzTx/>
              <a:buFont typeface="Wingdings" panose="05000000000000000000" pitchFamily="2" charset="2"/>
              <a:buNone/>
              <a:defRPr sz="2800" b="0" i="0" u="none" kern="1200" baseline="0">
                <a:solidFill>
                  <a:srgbClr val="077C97"/>
                </a:solidFill>
                <a:latin typeface="Arial Narrow" panose="020B0606020202030204" pitchFamily="34" charset="0"/>
                <a:ea typeface="+mn-ea"/>
                <a:cs typeface="+mn-cs"/>
              </a:defRPr>
            </a:lvl2pPr>
            <a:lvl3pPr marL="914400" lvl="2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SzTx/>
              <a:buFont typeface="Wingdings" panose="05000000000000000000" pitchFamily="2" charset="2"/>
              <a:buNone/>
              <a:defRPr sz="2800" b="0" i="0" u="none" kern="1200" baseline="0">
                <a:solidFill>
                  <a:srgbClr val="077C97"/>
                </a:solidFill>
                <a:latin typeface="Arial Narrow" panose="020B0606020202030204" pitchFamily="34" charset="0"/>
                <a:ea typeface="+mn-ea"/>
                <a:cs typeface="+mn-cs"/>
              </a:defRPr>
            </a:lvl3pPr>
            <a:lvl4pPr marL="1371600" lvl="3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SzTx/>
              <a:buFont typeface="Wingdings" panose="05000000000000000000" pitchFamily="2" charset="2"/>
              <a:buNone/>
              <a:defRPr sz="2800" b="0" i="0" u="none" kern="1200" baseline="0">
                <a:solidFill>
                  <a:srgbClr val="077C97"/>
                </a:solidFill>
                <a:latin typeface="Arial Narrow" panose="020B0606020202030204" pitchFamily="34" charset="0"/>
                <a:ea typeface="+mn-ea"/>
                <a:cs typeface="+mn-cs"/>
              </a:defRPr>
            </a:lvl4pPr>
            <a:lvl5pPr marL="1828800" lvl="4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SzTx/>
              <a:buFont typeface="Wingdings" panose="05000000000000000000" pitchFamily="2" charset="2"/>
              <a:buNone/>
              <a:defRPr sz="2800" b="0" i="0" u="none" kern="1200" baseline="0">
                <a:solidFill>
                  <a:srgbClr val="077C97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buClr>
                <a:srgbClr val="077C97"/>
              </a:buClr>
              <a:buSzTx/>
            </a:pPr>
            <a:r>
              <a:rPr lang="en-US" altLang="zh-CN" sz="4000" kern="1200" baseline="0">
                <a:solidFill>
                  <a:srgbClr val="077C97"/>
                </a:solidFill>
                <a:latin typeface="Arial Narrow" panose="020B0606020202030204" pitchFamily="34" charset="0"/>
                <a:ea typeface="+mn-ea"/>
                <a:cs typeface="+mn-cs"/>
              </a:rPr>
              <a:t>1.9   THE MATRIX OF A LINEAR TRANSFORMATION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98325" y="6307138"/>
            <a:ext cx="1905000" cy="474662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Slide 1.9- </a:t>
            </a:r>
            <a:fld id="{FB2B4970-6CDF-4631-9CBF-9C955502E3F9}" type="slidenum">
              <a:rPr lang="en-US" altLang="en-US" sz="1200" dirty="0" smtClean="0">
                <a:latin typeface="Arial" panose="020B0604020202020204" pitchFamily="34" charset="0"/>
              </a:rPr>
              <a:t>4</a:t>
            </a:fld>
            <a:endParaRPr lang="en-CA" altLang="en-US" sz="1200" dirty="0">
              <a:latin typeface="Arial" panose="020B0604020202020204" pitchFamily="34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 MATRIX OF A LINEAR TRANSFORMATION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6424" name="Rectangle 8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sz="2800" b="1" dirty="0">
                    <a:solidFill>
                      <a:srgbClr val="077C97"/>
                    </a:solidFill>
                  </a:rPr>
                  <a:t>Theorem 10</a:t>
                </a:r>
                <a:r>
                  <a:rPr lang="en-US" altLang="en-US" sz="2800" dirty="0"/>
                  <a:t>: Let 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en-US" sz="2800" dirty="0"/>
                  <a:t> be a linear transformation. Then there exists a unique matrix </a:t>
                </a:r>
                <a:r>
                  <a:rPr lang="en-US" altLang="en-US" sz="2800" i="1" dirty="0"/>
                  <a:t>A</a:t>
                </a:r>
                <a:r>
                  <a:rPr lang="en-US" altLang="en-US" sz="2800" dirty="0"/>
                  <a:t> such that</a:t>
                </a:r>
              </a:p>
              <a:p>
                <a:pPr marL="0" indent="0" algn="ctr" eaLnBrk="1" hangingPunct="1">
                  <a:buNone/>
                </a:pP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𝐴𝑥</m:t>
                    </m:r>
                  </m:oMath>
                </a14:m>
                <a:r>
                  <a:rPr lang="en-US" altLang="en-US" sz="2800" dirty="0"/>
                  <a:t> for all x in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m:rPr>
                        <m:nor/>
                      </m:rPr>
                      <a:rPr lang="en-US" altLang="en-US" sz="2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en-US" sz="2800" b="0" i="0" dirty="0">
                  <a:latin typeface="Cambria Math" panose="02040503050406030204" pitchFamily="18" charset="0"/>
                </a:endParaRPr>
              </a:p>
              <a:p>
                <a:pPr eaLnBrk="1" hangingPunct="1"/>
                <a:r>
                  <a:rPr lang="en-US" altLang="en-US" sz="2800" dirty="0"/>
                  <a:t>In fact, A is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800" b="0" i="0" dirty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alt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alt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matrix</m:t>
                    </m:r>
                    <m:r>
                      <m:rPr>
                        <m:nor/>
                      </m:rPr>
                      <a:rPr lang="en-US" alt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whose</m:t>
                    </m:r>
                    <m:r>
                      <m:rPr>
                        <m:nor/>
                      </m:rPr>
                      <a:rPr lang="en-US" alt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j</m:t>
                    </m:r>
                    <m:r>
                      <m:rPr>
                        <m:nor/>
                      </m:rPr>
                      <a:rPr lang="en-US" alt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800" b="0" i="0" baseline="30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th</m:t>
                    </m:r>
                    <m:r>
                      <m:rPr>
                        <m:nor/>
                      </m:rPr>
                      <a:rPr lang="en-US" alt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column</m:t>
                    </m:r>
                    <m:r>
                      <m:rPr>
                        <m:nor/>
                      </m:rPr>
                      <a:rPr lang="en-US" alt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is</m:t>
                    </m:r>
                    <m:r>
                      <m:rPr>
                        <m:nor/>
                      </m:rPr>
                      <a:rPr lang="en-US" alt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the</m:t>
                    </m:r>
                    <m:r>
                      <m:rPr>
                        <m:nor/>
                      </m:rPr>
                      <a:rPr lang="en-US" alt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vector</m:t>
                    </m:r>
                    <m:r>
                      <m:rPr>
                        <m:nor/>
                      </m:rPr>
                      <a:rPr lang="en-US" alt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alt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alt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alt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where</m:t>
                    </m:r>
                    <m:r>
                      <m:rPr>
                        <m:nor/>
                      </m:rPr>
                      <a:rPr lang="en-US" alt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m:rPr>
                        <m:nor/>
                      </m:rPr>
                      <a:rPr lang="en-US" alt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is</m:t>
                    </m:r>
                    <m:r>
                      <m:rPr>
                        <m:nor/>
                      </m:rPr>
                      <a:rPr lang="en-US" alt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the</m:t>
                    </m:r>
                    <m:r>
                      <m:rPr>
                        <m:nor/>
                      </m:rPr>
                      <a:rPr lang="en-US" alt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j</m:t>
                    </m:r>
                    <m:r>
                      <m:rPr>
                        <m:nor/>
                      </m:rPr>
                      <a:rPr lang="en-US" alt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800" b="0" baseline="3000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th</m:t>
                    </m:r>
                    <m:r>
                      <m:rPr>
                        <m:nor/>
                      </m:rPr>
                      <a:rPr lang="en-US" alt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column</m:t>
                    </m:r>
                    <m:r>
                      <m:rPr>
                        <m:nor/>
                      </m:rPr>
                      <a:rPr lang="en-US" alt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of</m:t>
                    </m:r>
                    <m:r>
                      <m:rPr>
                        <m:nor/>
                      </m:rPr>
                      <a:rPr lang="en-US" alt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the</m:t>
                    </m:r>
                    <m:r>
                      <m:rPr>
                        <m:nor/>
                      </m:rPr>
                      <a:rPr lang="en-US" alt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identity</m:t>
                    </m:r>
                    <m:r>
                      <m:rPr>
                        <m:nor/>
                      </m:rPr>
                      <a:rPr lang="en-US" alt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matrix</m:t>
                    </m:r>
                    <m:r>
                      <m:rPr>
                        <m:nor/>
                      </m:rPr>
                      <a:rPr lang="en-US" alt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in</m:t>
                    </m:r>
                    <m:r>
                      <m:rPr>
                        <m:nor/>
                      </m:rPr>
                      <a:rPr lang="en-US" alt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m:rPr>
                        <m:nor/>
                      </m:rPr>
                      <a:rPr lang="en-US" altLang="en-US" sz="2800" b="0" i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altLang="en-US" sz="2800" dirty="0"/>
              </a:p>
            </p:txBody>
          </p:sp>
        </mc:Choice>
        <mc:Fallback xmlns="">
          <p:sp>
            <p:nvSpPr>
              <p:cNvPr id="316424" name="Rectangle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92405" y="1310005"/>
                <a:ext cx="8229600" cy="4572000"/>
              </a:xfrm>
              <a:blipFill rotWithShape="0">
                <a:blip r:embed="rId5"/>
                <a:stretch>
                  <a:fillRect l="-1259" t="-1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p:graphicFrame>
        <p:nvGraphicFramePr>
          <p:cNvPr id="6153" name="Object 16"/>
          <p:cNvGraphicFramePr>
            <a:graphicFrameLocks noChangeAspect="1"/>
          </p:cNvGraphicFramePr>
          <p:nvPr/>
        </p:nvGraphicFramePr>
        <p:xfrm>
          <a:off x="25654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6" imgW="217805" imgH="371475" progId="Equation.DSMT4">
                  <p:embed/>
                </p:oleObj>
              </mc:Choice>
              <mc:Fallback>
                <p:oleObj name="Equation" r:id="rId6" imgW="217805" imgH="371475" progId="Equation.DSMT4">
                  <p:embed/>
                  <p:pic>
                    <p:nvPicPr>
                      <p:cNvPr id="0" name="图片 1024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654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" name="Object 17"/>
          <p:cNvGraphicFramePr>
            <a:graphicFrameLocks noChangeAspect="1"/>
          </p:cNvGraphicFramePr>
          <p:nvPr/>
        </p:nvGraphicFramePr>
        <p:xfrm>
          <a:off x="25654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8" imgW="217805" imgH="371475" progId="Equation.DSMT4">
                  <p:embed/>
                </p:oleObj>
              </mc:Choice>
              <mc:Fallback>
                <p:oleObj name="Equation" r:id="rId8" imgW="217805" imgH="371475" progId="Equation.DSMT4">
                  <p:embed/>
                  <p:pic>
                    <p:nvPicPr>
                      <p:cNvPr id="0" name="图片 1025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654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5" name="Object 18"/>
          <p:cNvGraphicFramePr>
            <a:graphicFrameLocks noChangeAspect="1"/>
          </p:cNvGraphicFramePr>
          <p:nvPr/>
        </p:nvGraphicFramePr>
        <p:xfrm>
          <a:off x="25146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9" imgW="217805" imgH="371475" progId="Equation.DSMT4">
                  <p:embed/>
                </p:oleObj>
              </mc:Choice>
              <mc:Fallback>
                <p:oleObj name="Equation" r:id="rId9" imgW="217805" imgH="371475" progId="Equation.DSMT4">
                  <p:embed/>
                  <p:pic>
                    <p:nvPicPr>
                      <p:cNvPr id="0" name="图片 1026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146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022600" y="5129259"/>
                <a:ext cx="3474792" cy="513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=[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en-US" sz="2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en-US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sz="2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altLang="en-US" sz="28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...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en-US" sz="2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en-US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en-US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en-US" sz="28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altLang="en-US" sz="28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2600" y="5129259"/>
                <a:ext cx="3474792" cy="51379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8030308" y="5119834"/>
            <a:ext cx="674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n-lt"/>
              </a:rPr>
              <a:t>(3)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307138"/>
            <a:ext cx="1905000" cy="474662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Slide 1.9- </a:t>
            </a:r>
            <a:fld id="{FB2B4970-6CDF-4631-9CBF-9C955502E3F9}" type="slidenum">
              <a:rPr lang="en-US" altLang="en-US" sz="1200" dirty="0" smtClean="0">
                <a:latin typeface="Arial" panose="020B0604020202020204" pitchFamily="34" charset="0"/>
              </a:rPr>
              <a:t>5</a:t>
            </a:fld>
            <a:endParaRPr lang="en-CA" altLang="en-US" sz="1200" dirty="0">
              <a:latin typeface="Arial" panose="020B0604020202020204" pitchFamily="34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344170" y="6223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/>
              <a:t>THE MATRIX OF A LINEAR TRANSFORMATION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6424" name="Rectangle 8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sz="2800" b="1" dirty="0"/>
                  <a:t>Proof</a:t>
                </a:r>
                <a:r>
                  <a:rPr lang="en-US" altLang="en-US" sz="2800" dirty="0"/>
                  <a:t>: Write x=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8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alt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 …</m:t>
                        </m:r>
                        <m:sSub>
                          <m:sSubPr>
                            <m:ctrlPr>
                              <a:rPr lang="en-US" alt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alt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+ …+</m:t>
                    </m:r>
                    <m:sSub>
                      <m:sSub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en-US" sz="2800" dirty="0"/>
                  <a:t> , and use the linearity of T to compute</a:t>
                </a:r>
              </a:p>
              <a:p>
                <a:pPr marL="0" indent="0" eaLnBrk="1" hangingPunct="1">
                  <a:buNone/>
                </a:pPr>
                <a:endParaRPr lang="en-US" altLang="en-US" sz="2800" dirty="0"/>
              </a:p>
              <a:p>
                <a:pPr marL="0" indent="0" eaLnBrk="1" hangingPunct="1">
                  <a:buNone/>
                </a:pP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en-US" sz="2800" dirty="0"/>
                  <a:t>)=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280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)+…+</m:t>
                    </m:r>
                    <m:sSub>
                      <m:sSub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en-US" sz="2800" i="1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en-US" sz="280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800" b="0" i="0" dirty="0">
                  <a:latin typeface="Cambria Math" panose="02040503050406030204" pitchFamily="18" charset="0"/>
                </a:endParaRP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en-US" sz="2800" b="0" i="0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altLang="en-US" sz="2800" b="0" i="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16424" name="Rectangle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5"/>
                <a:stretch>
                  <a:fillRect l="-1259" t="-1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p:graphicFrame>
        <p:nvGraphicFramePr>
          <p:cNvPr id="6153" name="Object 16"/>
          <p:cNvGraphicFramePr>
            <a:graphicFrameLocks noChangeAspect="1"/>
          </p:cNvGraphicFramePr>
          <p:nvPr/>
        </p:nvGraphicFramePr>
        <p:xfrm>
          <a:off x="25654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6" imgW="217805" imgH="371475" progId="Equation.DSMT4">
                  <p:embed/>
                </p:oleObj>
              </mc:Choice>
              <mc:Fallback>
                <p:oleObj name="Equation" r:id="rId6" imgW="217805" imgH="371475" progId="Equation.DSMT4">
                  <p:embed/>
                  <p:pic>
                    <p:nvPicPr>
                      <p:cNvPr id="0" name="图片 2048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654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" name="Object 17"/>
          <p:cNvGraphicFramePr>
            <a:graphicFrameLocks noChangeAspect="1"/>
          </p:cNvGraphicFramePr>
          <p:nvPr/>
        </p:nvGraphicFramePr>
        <p:xfrm>
          <a:off x="25654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8" imgW="217805" imgH="371475" progId="Equation.DSMT4">
                  <p:embed/>
                </p:oleObj>
              </mc:Choice>
              <mc:Fallback>
                <p:oleObj name="Equation" r:id="rId8" imgW="217805" imgH="371475" progId="Equation.DSMT4">
                  <p:embed/>
                  <p:pic>
                    <p:nvPicPr>
                      <p:cNvPr id="0" name="图片 2049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654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5" name="Object 18"/>
          <p:cNvGraphicFramePr>
            <a:graphicFrameLocks noChangeAspect="1"/>
          </p:cNvGraphicFramePr>
          <p:nvPr/>
        </p:nvGraphicFramePr>
        <p:xfrm>
          <a:off x="25146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9" imgW="217805" imgH="371475" progId="Equation.DSMT4">
                  <p:embed/>
                </p:oleObj>
              </mc:Choice>
              <mc:Fallback>
                <p:oleObj name="Equation" r:id="rId9" imgW="217805" imgH="371475" progId="Equation.DSMT4">
                  <p:embed/>
                  <p:pic>
                    <p:nvPicPr>
                      <p:cNvPr id="0" name="图片 2050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146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261191" y="3886200"/>
                <a:ext cx="5192346" cy="2074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=[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altLang="en-US" sz="28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</m:t>
                      </m:r>
                      <m:r>
                        <m:rPr>
                          <m:nor/>
                        </m:rPr>
                        <a:rPr lang="en-US" altLang="en-US" sz="28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 . .</m:t>
                      </m:r>
                      <m:r>
                        <a:rPr lang="en-US" alt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altLang="en-US" sz="28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altLang="en-US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m:rPr>
                          <m:nor/>
                        </m:rPr>
                        <a:rPr lang="en-US" altLang="en-US" sz="2800" b="0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en-US" sz="2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en-US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r>
                                <a:rPr lang="en-US" altLang="en-US" sz="28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en-US" sz="2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US" alt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191" y="3886200"/>
                <a:ext cx="5192346" cy="207492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307138"/>
            <a:ext cx="1905000" cy="474662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Slide 1.9- </a:t>
            </a:r>
            <a:fld id="{FB2B4970-6CDF-4631-9CBF-9C955502E3F9}" type="slidenum">
              <a:rPr lang="en-US" altLang="en-US" sz="1200" dirty="0" smtClean="0">
                <a:latin typeface="Arial" panose="020B0604020202020204" pitchFamily="34" charset="0"/>
              </a:rPr>
              <a:t>6</a:t>
            </a:fld>
            <a:endParaRPr lang="en-CA" altLang="en-US" sz="1200" dirty="0">
              <a:latin typeface="Arial" panose="020B0604020202020204" pitchFamily="34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343535" y="24765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/>
              <a:t>THE MATRIX OF A LINEAR TRANSFORMATION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6424" name="Rectangle 8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sz="2800" dirty="0"/>
                  <a:t>The matrix </a:t>
                </a:r>
                <a:r>
                  <a:rPr lang="en-US" altLang="en-US" sz="2800" i="1" dirty="0"/>
                  <a:t>A</a:t>
                </a:r>
                <a:r>
                  <a:rPr lang="en-US" altLang="en-US" sz="2800" dirty="0"/>
                  <a:t> in (3) is called the </a:t>
                </a:r>
                <a:r>
                  <a:rPr lang="en-US" altLang="en-US" sz="2800" b="1" dirty="0"/>
                  <a:t>standard matrix for the linear transformation</a:t>
                </a:r>
                <a:r>
                  <a:rPr lang="en-US" altLang="en-US" sz="2800" i="1" dirty="0"/>
                  <a:t>T</a:t>
                </a:r>
                <a:r>
                  <a:rPr lang="en-US" altLang="en-US" sz="2800" dirty="0"/>
                  <a:t>.</a:t>
                </a:r>
              </a:p>
              <a:p>
                <a:pPr eaLnBrk="1" hangingPunct="1"/>
                <a:r>
                  <a:rPr lang="en-US" altLang="en-US" sz="2800" dirty="0"/>
                  <a:t>We know now that every linear transformation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en-US" sz="2800" b="0" i="0" smtClean="0">
                        <a:latin typeface="Cambria Math" panose="02040503050406030204" pitchFamily="18" charset="0"/>
                      </a:rPr>
                      <m:t>to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altLang="en-US" sz="2800" dirty="0"/>
                  <a:t>can be viewed as a matrix transformation, and vice versa. The term </a:t>
                </a:r>
                <a:r>
                  <a:rPr lang="en-US" altLang="en-US" sz="2800" i="1" dirty="0"/>
                  <a:t>linear transformation </a:t>
                </a:r>
                <a:r>
                  <a:rPr lang="en-US" altLang="en-US" sz="2800" dirty="0"/>
                  <a:t>focuses on a property of a mapping, while </a:t>
                </a:r>
                <a:r>
                  <a:rPr lang="en-US" altLang="en-US" sz="2800" i="1" dirty="0"/>
                  <a:t>matrix transformation </a:t>
                </a:r>
                <a:r>
                  <a:rPr lang="en-US" altLang="en-US" sz="2800" dirty="0"/>
                  <a:t>describes how such a mapping is implemented, as the example on the next slide illustrates. </a:t>
                </a:r>
              </a:p>
            </p:txBody>
          </p:sp>
        </mc:Choice>
        <mc:Fallback xmlns="">
          <p:sp>
            <p:nvSpPr>
              <p:cNvPr id="316424" name="Rectangle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5"/>
                <a:stretch>
                  <a:fillRect l="-1259" t="-1467" r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p:graphicFrame>
        <p:nvGraphicFramePr>
          <p:cNvPr id="6153" name="Object 16"/>
          <p:cNvGraphicFramePr>
            <a:graphicFrameLocks noChangeAspect="1"/>
          </p:cNvGraphicFramePr>
          <p:nvPr/>
        </p:nvGraphicFramePr>
        <p:xfrm>
          <a:off x="25654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tion" r:id="rId6" imgW="217805" imgH="371475" progId="Equation.DSMT4">
                  <p:embed/>
                </p:oleObj>
              </mc:Choice>
              <mc:Fallback>
                <p:oleObj name="Equation" r:id="rId6" imgW="217805" imgH="371475" progId="Equation.DSMT4">
                  <p:embed/>
                  <p:pic>
                    <p:nvPicPr>
                      <p:cNvPr id="0" name="图片 3072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654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" name="Object 17"/>
          <p:cNvGraphicFramePr>
            <a:graphicFrameLocks noChangeAspect="1"/>
          </p:cNvGraphicFramePr>
          <p:nvPr/>
        </p:nvGraphicFramePr>
        <p:xfrm>
          <a:off x="25654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Equation" r:id="rId8" imgW="217805" imgH="371475" progId="Equation.DSMT4">
                  <p:embed/>
                </p:oleObj>
              </mc:Choice>
              <mc:Fallback>
                <p:oleObj name="Equation" r:id="rId8" imgW="217805" imgH="371475" progId="Equation.DSMT4">
                  <p:embed/>
                  <p:pic>
                    <p:nvPicPr>
                      <p:cNvPr id="0" name="图片 3073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654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5" name="Object 18"/>
          <p:cNvGraphicFramePr>
            <a:graphicFrameLocks noChangeAspect="1"/>
          </p:cNvGraphicFramePr>
          <p:nvPr/>
        </p:nvGraphicFramePr>
        <p:xfrm>
          <a:off x="25146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Equation" r:id="rId9" imgW="217805" imgH="371475" progId="Equation.DSMT4">
                  <p:embed/>
                </p:oleObj>
              </mc:Choice>
              <mc:Fallback>
                <p:oleObj name="Equation" r:id="rId9" imgW="217805" imgH="371475" progId="Equation.DSMT4">
                  <p:embed/>
                  <p:pic>
                    <p:nvPicPr>
                      <p:cNvPr id="0" name="图片 3074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146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307138"/>
            <a:ext cx="1905000" cy="474662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Slide 1.9- </a:t>
            </a:r>
            <a:fld id="{FB2B4970-6CDF-4631-9CBF-9C955502E3F9}" type="slidenum">
              <a:rPr lang="en-US" altLang="en-US" sz="1200" dirty="0" smtClean="0">
                <a:latin typeface="Arial" panose="020B0604020202020204" pitchFamily="34" charset="0"/>
              </a:rPr>
              <a:t>7</a:t>
            </a:fld>
            <a:endParaRPr lang="en-CA" altLang="en-US" sz="1200" dirty="0">
              <a:latin typeface="Arial" panose="020B0604020202020204" pitchFamily="34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330835" y="50165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/>
              <a:t>THE MATRIX OF A LINEAR TRANSFORMATION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6424" name="Rectangle 8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sz="2800" b="1" dirty="0"/>
                  <a:t>Example 2</a:t>
                </a:r>
                <a:r>
                  <a:rPr lang="en-US" altLang="en-US" sz="2800" dirty="0"/>
                  <a:t>: Find the standard matrix A for the dilation transformation T(x)= 3x, for x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800" dirty="0"/>
              </a:p>
              <a:p>
                <a:pPr eaLnBrk="1" hangingPunct="1"/>
                <a:r>
                  <a:rPr lang="en-US" altLang="en-US" sz="2800" b="1" dirty="0"/>
                  <a:t>Solution</a:t>
                </a:r>
                <a:r>
                  <a:rPr lang="en-US" altLang="en-US" sz="2800" dirty="0"/>
                  <a:t>: Write</a:t>
                </a:r>
              </a:p>
              <a:p>
                <a:pPr eaLnBrk="1" hangingPunct="1"/>
                <a:endParaRPr lang="en-US" altLang="en-US" sz="2800" dirty="0"/>
              </a:p>
              <a:p>
                <a:pPr marL="0" indent="0" algn="ctr" eaLnBrk="1" hangingPunct="1">
                  <a:buNone/>
                </a:pP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800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e>
                            <m:r>
                              <a:rPr lang="en-US" altLang="en-US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2800" i="1"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800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sz="2800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en-US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en-US" sz="28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e>
                            <m:r>
                              <a:rPr lang="en-US" alt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endParaRPr lang="en-US" altLang="en-US" sz="2800" dirty="0"/>
              </a:p>
              <a:p>
                <a:pPr marL="0" indent="0" algn="ctr" eaLnBrk="1" hangingPunct="1">
                  <a:buNone/>
                </a:pPr>
                <a:endParaRPr lang="en-US" altLang="en-US" sz="2800" dirty="0"/>
              </a:p>
              <a:p>
                <a:pPr marL="0" indent="0" algn="ctr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en-US" sz="2800" b="0" i="0" dirty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altLang="en-US" sz="28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en-US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en-US" sz="2800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altLang="en-US" sz="2800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en-US" sz="2800" b="0" i="1" dirty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en-US" sz="2800" b="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en-US" sz="2800" dirty="0"/>
              </a:p>
            </p:txBody>
          </p:sp>
        </mc:Choice>
        <mc:Fallback xmlns="">
          <p:sp>
            <p:nvSpPr>
              <p:cNvPr id="316424" name="Rectangle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5"/>
                <a:stretch>
                  <a:fillRect l="-1259" t="-1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p:graphicFrame>
        <p:nvGraphicFramePr>
          <p:cNvPr id="6153" name="Object 16"/>
          <p:cNvGraphicFramePr>
            <a:graphicFrameLocks noChangeAspect="1"/>
          </p:cNvGraphicFramePr>
          <p:nvPr/>
        </p:nvGraphicFramePr>
        <p:xfrm>
          <a:off x="25654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Equation" r:id="rId6" imgW="217805" imgH="371475" progId="Equation.DSMT4">
                  <p:embed/>
                </p:oleObj>
              </mc:Choice>
              <mc:Fallback>
                <p:oleObj name="Equation" r:id="rId6" imgW="217805" imgH="371475" progId="Equation.DSMT4">
                  <p:embed/>
                  <p:pic>
                    <p:nvPicPr>
                      <p:cNvPr id="0" name="图片 4096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654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" name="Object 17"/>
          <p:cNvGraphicFramePr>
            <a:graphicFrameLocks noChangeAspect="1"/>
          </p:cNvGraphicFramePr>
          <p:nvPr/>
        </p:nvGraphicFramePr>
        <p:xfrm>
          <a:off x="25654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Equation" r:id="rId8" imgW="217805" imgH="371475" progId="Equation.DSMT4">
                  <p:embed/>
                </p:oleObj>
              </mc:Choice>
              <mc:Fallback>
                <p:oleObj name="Equation" r:id="rId8" imgW="217805" imgH="371475" progId="Equation.DSMT4">
                  <p:embed/>
                  <p:pic>
                    <p:nvPicPr>
                      <p:cNvPr id="0" name="图片 4097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654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5" name="Object 18"/>
          <p:cNvGraphicFramePr>
            <a:graphicFrameLocks noChangeAspect="1"/>
          </p:cNvGraphicFramePr>
          <p:nvPr/>
        </p:nvGraphicFramePr>
        <p:xfrm>
          <a:off x="25146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Equation" r:id="rId9" imgW="217805" imgH="371475" progId="Equation.DSMT4">
                  <p:embed/>
                </p:oleObj>
              </mc:Choice>
              <mc:Fallback>
                <p:oleObj name="Equation" r:id="rId9" imgW="217805" imgH="371475" progId="Equation.DSMT4">
                  <p:embed/>
                  <p:pic>
                    <p:nvPicPr>
                      <p:cNvPr id="0" name="图片 4098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146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4018208" y="4468969"/>
            <a:ext cx="643945" cy="450761"/>
            <a:chOff x="4018208" y="4468969"/>
            <a:chExt cx="643945" cy="450761"/>
          </a:xfrm>
        </p:grpSpPr>
        <p:cxnSp>
          <p:nvCxnSpPr>
            <p:cNvPr id="16" name="Straight Arrow Connector 15"/>
            <p:cNvCxnSpPr/>
            <p:nvPr/>
          </p:nvCxnSpPr>
          <p:spPr bwMode="auto">
            <a:xfrm>
              <a:off x="4662153" y="4687910"/>
              <a:ext cx="0" cy="231820"/>
            </a:xfrm>
            <a:prstGeom prst="straightConnector1">
              <a:avLst/>
            </a:prstGeom>
            <a:blipFill dpi="0" rotWithShape="0">
              <a:blip r:embed="rId10"/>
              <a:srcRect/>
              <a:tile tx="0" ty="0" sx="100000" sy="100000" flip="none" algn="tl"/>
            </a:blipFill>
            <a:ln w="9525" cap="flat" cmpd="sng" algn="ctr">
              <a:solidFill>
                <a:srgbClr val="077C97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Straight Connector 27"/>
            <p:cNvCxnSpPr/>
            <p:nvPr/>
          </p:nvCxnSpPr>
          <p:spPr bwMode="auto">
            <a:xfrm>
              <a:off x="4018208" y="4687910"/>
              <a:ext cx="643945" cy="0"/>
            </a:xfrm>
            <a:prstGeom prst="line">
              <a:avLst/>
            </a:prstGeom>
            <a:blipFill dpi="0" rotWithShape="0">
              <a:blip r:embed="rId10"/>
              <a:srcRect/>
              <a:tile tx="0" ty="0" sx="100000" sy="100000" flip="none" algn="tl"/>
            </a:blipFill>
            <a:ln w="9525" cap="flat" cmpd="sng" algn="ctr">
              <a:solidFill>
                <a:srgbClr val="077C97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4018208" y="4468969"/>
              <a:ext cx="0" cy="218941"/>
            </a:xfrm>
            <a:prstGeom prst="line">
              <a:avLst/>
            </a:prstGeom>
            <a:blipFill dpi="0" rotWithShape="0">
              <a:blip r:embed="rId10"/>
              <a:srcRect/>
              <a:tile tx="0" ty="0" sx="100000" sy="100000" flip="none" algn="tl"/>
            </a:blipFill>
            <a:ln w="9525" cap="flat" cmpd="sng" algn="ctr">
              <a:solidFill>
                <a:srgbClr val="077C97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5" name="Group 24"/>
          <p:cNvGrpSpPr/>
          <p:nvPr/>
        </p:nvGrpSpPr>
        <p:grpSpPr>
          <a:xfrm>
            <a:off x="5226675" y="4456089"/>
            <a:ext cx="1805190" cy="450762"/>
            <a:chOff x="5226675" y="4456089"/>
            <a:chExt cx="1805190" cy="450762"/>
          </a:xfrm>
        </p:grpSpPr>
        <p:cxnSp>
          <p:nvCxnSpPr>
            <p:cNvPr id="24" name="Straight Arrow Connector 23"/>
            <p:cNvCxnSpPr/>
            <p:nvPr/>
          </p:nvCxnSpPr>
          <p:spPr bwMode="auto">
            <a:xfrm>
              <a:off x="5226675" y="4675031"/>
              <a:ext cx="0" cy="231820"/>
            </a:xfrm>
            <a:prstGeom prst="straightConnector1">
              <a:avLst/>
            </a:prstGeom>
            <a:blipFill dpi="0" rotWithShape="0">
              <a:blip r:embed="rId10"/>
              <a:srcRect/>
              <a:tile tx="0" ty="0" sx="100000" sy="100000" flip="none" algn="tl"/>
            </a:blipFill>
            <a:ln w="9525" cap="flat" cmpd="sng" algn="ctr">
              <a:solidFill>
                <a:srgbClr val="077C97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5226675" y="4675031"/>
              <a:ext cx="1805190" cy="0"/>
            </a:xfrm>
            <a:prstGeom prst="line">
              <a:avLst/>
            </a:prstGeom>
            <a:blipFill dpi="0" rotWithShape="0">
              <a:blip r:embed="rId10"/>
              <a:srcRect/>
              <a:tile tx="0" ty="0" sx="100000" sy="100000" flip="none" algn="tl"/>
            </a:blipFill>
            <a:ln w="9525" cap="flat" cmpd="sng" algn="ctr">
              <a:solidFill>
                <a:srgbClr val="077C97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Straight Connector 31"/>
            <p:cNvCxnSpPr/>
            <p:nvPr/>
          </p:nvCxnSpPr>
          <p:spPr bwMode="auto">
            <a:xfrm>
              <a:off x="7029718" y="4456089"/>
              <a:ext cx="0" cy="218941"/>
            </a:xfrm>
            <a:prstGeom prst="line">
              <a:avLst/>
            </a:prstGeom>
            <a:blipFill dpi="0" rotWithShape="0">
              <a:blip r:embed="rId10"/>
              <a:srcRect/>
              <a:tile tx="0" ty="0" sx="100000" sy="100000" flip="none" algn="tl"/>
            </a:blipFill>
            <a:ln w="9525" cap="flat" cmpd="sng" algn="ctr">
              <a:solidFill>
                <a:srgbClr val="077C97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307138"/>
            <a:ext cx="1905000" cy="474662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Slide 1.9- </a:t>
            </a:r>
            <a:fld id="{FB2B4970-6CDF-4631-9CBF-9C955502E3F9}" type="slidenum">
              <a:rPr lang="en-US" altLang="en-US" sz="1200" dirty="0" smtClean="0">
                <a:latin typeface="Arial" panose="020B0604020202020204" pitchFamily="34" charset="0"/>
              </a:rPr>
              <a:t>8</a:t>
            </a:fld>
            <a:endParaRPr lang="en-CA" altLang="en-US" sz="120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8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dirty="0"/>
                  <a:t>GEOMETRIC LINEAR TRANSFORMATIONS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en-US" dirty="0"/>
              </a:p>
            </p:txBody>
          </p:sp>
        </mc:Choice>
        <mc:Fallback xmlns="">
          <p:sp>
            <p:nvSpPr>
              <p:cNvPr id="614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7640" y="151765"/>
                <a:ext cx="8229600" cy="1066800"/>
              </a:xfrm>
              <a:blipFill rotWithShape="0">
                <a:blip r:embed="rId5"/>
                <a:stretch>
                  <a:fillRect l="-1852" b="-18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  <a:endParaRPr lang="en-US">
                  <a:noFill/>
                </a:endParaRPr>
              </a:p>
            </p:txBody>
          </p:sp>
        </mc:Fallback>
      </mc:AlternateContent>
      <p:sp>
        <p:nvSpPr>
          <p:cNvPr id="316424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Tables 1-4 illustrate other common geometric linear transformations of the plane. </a:t>
            </a:r>
          </a:p>
          <a:p>
            <a:pPr eaLnBrk="1" hangingPunct="1"/>
            <a:endParaRPr lang="en-US" altLang="en-US" sz="2800" dirty="0"/>
          </a:p>
        </p:txBody>
      </p:sp>
      <p:graphicFrame>
        <p:nvGraphicFramePr>
          <p:cNvPr id="6153" name="Object 16"/>
          <p:cNvGraphicFramePr>
            <a:graphicFrameLocks noChangeAspect="1"/>
          </p:cNvGraphicFramePr>
          <p:nvPr/>
        </p:nvGraphicFramePr>
        <p:xfrm>
          <a:off x="25654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Equation" r:id="rId6" imgW="217805" imgH="371475" progId="Equation.DSMT4">
                  <p:embed/>
                </p:oleObj>
              </mc:Choice>
              <mc:Fallback>
                <p:oleObj name="Equation" r:id="rId6" imgW="217805" imgH="371475" progId="Equation.DSMT4">
                  <p:embed/>
                  <p:pic>
                    <p:nvPicPr>
                      <p:cNvPr id="0" name="图片 5120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654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" name="Object 17"/>
          <p:cNvGraphicFramePr>
            <a:graphicFrameLocks noChangeAspect="1"/>
          </p:cNvGraphicFramePr>
          <p:nvPr/>
        </p:nvGraphicFramePr>
        <p:xfrm>
          <a:off x="25654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Equation" r:id="rId8" imgW="217805" imgH="371475" progId="Equation.DSMT4">
                  <p:embed/>
                </p:oleObj>
              </mc:Choice>
              <mc:Fallback>
                <p:oleObj name="Equation" r:id="rId8" imgW="217805" imgH="371475" progId="Equation.DSMT4">
                  <p:embed/>
                  <p:pic>
                    <p:nvPicPr>
                      <p:cNvPr id="0" name="图片 5121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654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5" name="Object 18"/>
          <p:cNvGraphicFramePr>
            <a:graphicFrameLocks noChangeAspect="1"/>
          </p:cNvGraphicFramePr>
          <p:nvPr/>
        </p:nvGraphicFramePr>
        <p:xfrm>
          <a:off x="25146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Equation" r:id="rId9" imgW="217805" imgH="371475" progId="Equation.DSMT4">
                  <p:embed/>
                </p:oleObj>
              </mc:Choice>
              <mc:Fallback>
                <p:oleObj name="Equation" r:id="rId9" imgW="217805" imgH="371475" progId="Equation.DSMT4">
                  <p:embed/>
                  <p:pic>
                    <p:nvPicPr>
                      <p:cNvPr id="0" name="图片 5122"/>
                      <p:cNvPicPr>
                        <a:picLocks noChangeAspect="1"/>
                      </p:cNvPicPr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146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7637" y="2860675"/>
            <a:ext cx="7248726" cy="257082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307138"/>
            <a:ext cx="1905000" cy="474662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77C97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Slide 1.9- </a:t>
            </a:r>
            <a:fld id="{FB2B4970-6CDF-4631-9CBF-9C955502E3F9}" type="slidenum">
              <a:rPr lang="en-US" altLang="en-US" sz="1200" dirty="0" smtClean="0">
                <a:latin typeface="Arial" panose="020B0604020202020204" pitchFamily="34" charset="0"/>
              </a:rPr>
              <a:t>9</a:t>
            </a:fld>
            <a:endParaRPr lang="en-CA" altLang="en-US" sz="1200" dirty="0">
              <a:latin typeface="Arial" panose="020B0604020202020204" pitchFamily="34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302895" y="62865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/>
              <a:t>EXISTENCE AND UNIQUENESS QUESTIONS</a:t>
            </a:r>
          </a:p>
        </p:txBody>
      </p:sp>
      <p:sp>
        <p:nvSpPr>
          <p:cNvPr id="31642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Table 1 continued:</a:t>
            </a:r>
          </a:p>
        </p:txBody>
      </p:sp>
      <p:graphicFrame>
        <p:nvGraphicFramePr>
          <p:cNvPr id="6153" name="Object 16"/>
          <p:cNvGraphicFramePr>
            <a:graphicFrameLocks noChangeAspect="1"/>
          </p:cNvGraphicFramePr>
          <p:nvPr/>
        </p:nvGraphicFramePr>
        <p:xfrm>
          <a:off x="25654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Equation" r:id="rId5" imgW="217805" imgH="371475" progId="Equation.DSMT4">
                  <p:embed/>
                </p:oleObj>
              </mc:Choice>
              <mc:Fallback>
                <p:oleObj name="Equation" r:id="rId5" imgW="217805" imgH="371475" progId="Equation.DSMT4">
                  <p:embed/>
                  <p:pic>
                    <p:nvPicPr>
                      <p:cNvPr id="0" name="图片 6144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654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" name="Object 17"/>
          <p:cNvGraphicFramePr>
            <a:graphicFrameLocks noChangeAspect="1"/>
          </p:cNvGraphicFramePr>
          <p:nvPr/>
        </p:nvGraphicFramePr>
        <p:xfrm>
          <a:off x="25654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Equation" r:id="rId7" imgW="217805" imgH="371475" progId="Equation.DSMT4">
                  <p:embed/>
                </p:oleObj>
              </mc:Choice>
              <mc:Fallback>
                <p:oleObj name="Equation" r:id="rId7" imgW="217805" imgH="371475" progId="Equation.DSMT4">
                  <p:embed/>
                  <p:pic>
                    <p:nvPicPr>
                      <p:cNvPr id="0" name="图片 6148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654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5" name="Object 18"/>
          <p:cNvGraphicFramePr>
            <a:graphicFrameLocks noChangeAspect="1"/>
          </p:cNvGraphicFramePr>
          <p:nvPr/>
        </p:nvGraphicFramePr>
        <p:xfrm>
          <a:off x="2514600" y="2044700"/>
          <a:ext cx="9144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Equation" r:id="rId8" imgW="217805" imgH="371475" progId="Equation.DSMT4">
                  <p:embed/>
                </p:oleObj>
              </mc:Choice>
              <mc:Fallback>
                <p:oleObj name="Equation" r:id="rId8" imgW="217805" imgH="371475" progId="Equation.DSMT4">
                  <p:embed/>
                  <p:pic>
                    <p:nvPicPr>
                      <p:cNvPr id="0" name="图片 6149"/>
                      <p:cNvPicPr>
                        <a:picLocks noChangeAspect="1"/>
                      </p:cNvPicPr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14600" y="2044700"/>
                        <a:ext cx="914400" cy="3714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09287" y="2230437"/>
            <a:ext cx="6216928" cy="3802718"/>
          </a:xfrm>
          <a:prstGeom prst="rect">
            <a:avLst/>
          </a:prstGeom>
        </p:spPr>
      </p:pic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rial Narrow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shelf Symbol 2" pitchFamily="2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shelf Symbol 2" pitchFamily="2" charset="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lends">
  <a:themeElements>
    <a:clrScheme name="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0"/>
      </a:accent5>
      <a:accent6>
        <a:srgbClr val="E5B900"/>
      </a:accent6>
      <a:hlink>
        <a:srgbClr val="FF0000"/>
      </a:hlink>
      <a:folHlink>
        <a:srgbClr val="3333CC"/>
      </a:folHlink>
    </a:clrScheme>
    <a:fontScheme name="">
      <a:majorFont>
        <a:latin typeface="Arial Narrow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FFFFFF"/>
        </a:dk1>
        <a:lt1>
          <a:srgbClr val="000000"/>
        </a:lt1>
        <a:dk2>
          <a:srgbClr val="DDDDDD"/>
        </a:dk2>
        <a:lt2>
          <a:srgbClr val="969696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CDCDC"/>
        </a:accent4>
        <a:accent5>
          <a:srgbClr val="AAEFD0"/>
        </a:accent5>
        <a:accent6>
          <a:srgbClr val="2D2DB7"/>
        </a:accent6>
        <a:hlink>
          <a:srgbClr val="FF5050"/>
        </a:hlink>
        <a:folHlink>
          <a:srgbClr val="FFCF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0"/>
        </a:accent5>
        <a:accent6>
          <a:srgbClr val="E5B900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2F2F2"/>
        </a:accent5>
        <a:accent6>
          <a:srgbClr val="727272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CC"/>
        </a:lt1>
        <a:dk2>
          <a:srgbClr val="FFFFCC"/>
        </a:dk2>
        <a:lt2>
          <a:srgbClr val="000094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CDCDC"/>
        </a:accent4>
        <a:accent5>
          <a:srgbClr val="ADC8FF"/>
        </a:accent5>
        <a:accent6>
          <a:srgbClr val="8900E5"/>
        </a:accent6>
        <a:hlink>
          <a:srgbClr val="FF3399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CCA"/>
        </a:accent5>
        <a:accent6>
          <a:srgbClr val="4345A2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AAB82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5"/>
        </a:accent5>
        <a:accent6>
          <a:srgbClr val="ACACAC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rial Narrow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shelf Symbol 2" pitchFamily="2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shelf Symbol 2" pitchFamily="2" charset="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1103</Words>
  <Application>Microsoft Office PowerPoint</Application>
  <PresentationFormat>全屏显示(4:3)</PresentationFormat>
  <Paragraphs>108</Paragraphs>
  <Slides>20</Slides>
  <Notes>19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1" baseType="lpstr">
      <vt:lpstr>Bookshelf Symbol 2</vt:lpstr>
      <vt:lpstr>Arial</vt:lpstr>
      <vt:lpstr>Arial Narrow</vt:lpstr>
      <vt:lpstr>Cambria Math</vt:lpstr>
      <vt:lpstr>Symbol</vt:lpstr>
      <vt:lpstr>Times New Roman</vt:lpstr>
      <vt:lpstr>Wingdings</vt:lpstr>
      <vt:lpstr>Blends</vt:lpstr>
      <vt:lpstr>1_Blends</vt:lpstr>
      <vt:lpstr>2_Blends</vt:lpstr>
      <vt:lpstr>Equation</vt:lpstr>
      <vt:lpstr>Linear Equations in Linear Algebra</vt:lpstr>
      <vt:lpstr>Linear Equations in Linear Algebra</vt:lpstr>
      <vt:lpstr>1</vt:lpstr>
      <vt:lpstr>THE MATRIX OF A LINEAR TRANSFORMATION</vt:lpstr>
      <vt:lpstr>THE MATRIX OF A LINEAR TRANSFORMATION</vt:lpstr>
      <vt:lpstr>THE MATRIX OF A LINEAR TRANSFORMATION</vt:lpstr>
      <vt:lpstr>THE MATRIX OF A LINEAR TRANSFORMATION</vt:lpstr>
      <vt:lpstr>GEOMETRIC LINEAR TRANSFORMATIONS OF R^2</vt:lpstr>
      <vt:lpstr>EXISTENCE AND UNIQUENESS QUESTIONS</vt:lpstr>
      <vt:lpstr>EXISTENCE AND UNIQUENESS QUESTIONS</vt:lpstr>
      <vt:lpstr>EXISTENCE AND UNIQUENESS QUESTIONS</vt:lpstr>
      <vt:lpstr>EXISTENCE AND UNIQUENESS QUESTIONS</vt:lpstr>
      <vt:lpstr>EXISTENCE AND UNIQUENESS QUESTIONS</vt:lpstr>
      <vt:lpstr>EXISTENCE AND UNIQUENESS QUESTIONS</vt:lpstr>
      <vt:lpstr>EXISTENCE AND UNIQUENESS QUESTIONS</vt:lpstr>
      <vt:lpstr>EXISTENCE AND UNIQUENESS QUESTIONS</vt:lpstr>
      <vt:lpstr>EXISTENCE AND UNIQUENESS QUESTIONS</vt:lpstr>
      <vt:lpstr>EXISTENCE AND UNIQUENESS QUESTIONS</vt:lpstr>
      <vt:lpstr>EXISTENCE AND UNIQUENESS QUESTIONS</vt:lpstr>
      <vt:lpstr>EXISTENCE AND UNIQUENESS QUESTIONS</vt:lpstr>
    </vt:vector>
  </TitlesOfParts>
  <Company>© 2012 Pearson Education, Inc. All rights reserved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Linear Algebra and Its Applications</dc:subject>
  <dc:creator>David C. Lay</dc:creator>
  <cp:lastModifiedBy>贾 方利</cp:lastModifiedBy>
  <cp:revision>997</cp:revision>
  <dcterms:created xsi:type="dcterms:W3CDTF">2005-10-22T18:34:00Z</dcterms:created>
  <dcterms:modified xsi:type="dcterms:W3CDTF">2019-05-04T06:44:33Z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2052-11.1.0.8612</vt:lpwstr>
  </property>
</Properties>
</file>